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67" r:id="rId9"/>
    <p:sldId id="325" r:id="rId10"/>
    <p:sldId id="268" r:id="rId11"/>
    <p:sldId id="269" r:id="rId12"/>
    <p:sldId id="271" r:id="rId13"/>
    <p:sldId id="272" r:id="rId14"/>
    <p:sldId id="283" r:id="rId15"/>
    <p:sldId id="319" r:id="rId16"/>
    <p:sldId id="273" r:id="rId17"/>
    <p:sldId id="274" r:id="rId18"/>
    <p:sldId id="275" r:id="rId19"/>
    <p:sldId id="323" r:id="rId20"/>
    <p:sldId id="324" r:id="rId21"/>
    <p:sldId id="318" r:id="rId22"/>
    <p:sldId id="310" r:id="rId23"/>
    <p:sldId id="327" r:id="rId24"/>
    <p:sldId id="329" r:id="rId25"/>
    <p:sldId id="281" r:id="rId26"/>
  </p:sldIdLst>
  <p:sldSz cx="18288000" cy="10287000"/>
  <p:notesSz cx="6858000" cy="9144000"/>
  <p:embeddedFontLst>
    <p:embeddedFont>
      <p:font typeface="Noto Sans T Chinese" panose="02020500000000000000" charset="-120"/>
      <p:regular r:id="rId28"/>
    </p:embeddedFont>
    <p:embeddedFont>
      <p:font typeface="Noto Sans T Chinese Bold" panose="02020500000000000000" charset="-12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League Spartan" panose="02020500000000000000" charset="0"/>
      <p:regular r:id="rId34"/>
    </p:embeddedFont>
    <p:embeddedFont>
      <p:font typeface="Poppins" panose="00000500000000000000" pitchFamily="2" charset="0"/>
      <p:regular r:id="rId35"/>
      <p:bold r:id="rId36"/>
      <p:italic r:id="rId37"/>
      <p:boldItalic r:id="rId38"/>
    </p:embeddedFont>
    <p:embeddedFont>
      <p:font typeface="微軟正黑體" panose="020B0604030504040204" pitchFamily="34" charset="-120"/>
      <p:regular r:id="rId39"/>
      <p:bold r:id="rId40"/>
    </p:embeddedFont>
    <p:embeddedFont>
      <p:font typeface="標楷體" panose="03000509000000000000" pitchFamily="65" charset="-12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SON\Desktop\0924&#27861;&#35498;\&#22294;&#34920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SON\Desktop\0924&#27861;&#35498;\&#22294;&#34920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SON\Desktop\0924&#27861;&#35498;\&#22294;&#34920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SON\Desktop\0924&#27861;&#35498;\&#22294;&#34920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SON\Desktop\0924&#27861;&#35498;\&#22294;&#34920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ASON\Desktop\0924&#27861;&#35498;\&#22294;&#34920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&#27963;&#38913;&#31807;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&#27963;&#38913;&#31807;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工作表3!$J$2</c:f>
              <c:strCache>
                <c:ptCount val="1"/>
                <c:pt idx="0">
                  <c:v>2023 年度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A9E-44A7-8D12-C9BFB1B9885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A9E-44A7-8D12-C9BFB1B9885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A9E-44A7-8D12-C9BFB1B98854}"/>
              </c:ext>
            </c:extLst>
          </c:dPt>
          <c:dLbls>
            <c:dLbl>
              <c:idx val="2"/>
              <c:layout>
                <c:manualLayout>
                  <c:x val="7.8640982377202767E-2"/>
                  <c:y val="0.1704921847223747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A9E-44A7-8D12-C9BFB1B988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endParaRPr lang="zh-TW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工作表3!$I$3:$I$5</c:f>
              <c:strCache>
                <c:ptCount val="3"/>
                <c:pt idx="0">
                  <c:v>懸吊主體</c:v>
                </c:pt>
                <c:pt idx="1">
                  <c:v>轉向主體</c:v>
                </c:pt>
                <c:pt idx="2">
                  <c:v>其他</c:v>
                </c:pt>
              </c:strCache>
            </c:strRef>
          </c:cat>
          <c:val>
            <c:numRef>
              <c:f>工作表3!$J$3:$J$5</c:f>
              <c:numCache>
                <c:formatCode>0.00%</c:formatCode>
                <c:ptCount val="3"/>
                <c:pt idx="0">
                  <c:v>0.71330000000000005</c:v>
                </c:pt>
                <c:pt idx="1">
                  <c:v>0.27150000000000002</c:v>
                </c:pt>
                <c:pt idx="2">
                  <c:v>1.52E-2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A9E-44A7-8D12-C9BFB1B9885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latin typeface="微軟正黑體" panose="020B0604030504040204" pitchFamily="34" charset="-120"/>
          <a:ea typeface="微軟正黑體" panose="020B0604030504040204" pitchFamily="34" charset="-120"/>
        </a:defRPr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6928521641510248E-2"/>
          <c:y val="6.7005651290595811E-2"/>
          <c:w val="0.97307147835848973"/>
          <c:h val="0.91089353419076691"/>
        </c:manualLayout>
      </c:layout>
      <c:pie3DChart>
        <c:varyColors val="1"/>
        <c:ser>
          <c:idx val="0"/>
          <c:order val="0"/>
          <c:tx>
            <c:strRef>
              <c:f>工作表3!$P$2</c:f>
              <c:strCache>
                <c:ptCount val="1"/>
                <c:pt idx="0">
                  <c:v>2024年度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134-4FD5-83D1-C6844D4B690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134-4FD5-83D1-C6844D4B690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134-4FD5-83D1-C6844D4B690A}"/>
              </c:ext>
            </c:extLst>
          </c:dPt>
          <c:dLbls>
            <c:dLbl>
              <c:idx val="2"/>
              <c:layout>
                <c:manualLayout>
                  <c:x val="9.1957913631344881E-2"/>
                  <c:y val="0.1446179289375557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134-4FD5-83D1-C6844D4B69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endParaRPr lang="zh-TW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工作表3!$O$3:$O$5</c:f>
              <c:strCache>
                <c:ptCount val="3"/>
                <c:pt idx="0">
                  <c:v>懸吊主體</c:v>
                </c:pt>
                <c:pt idx="1">
                  <c:v>轉向主體</c:v>
                </c:pt>
                <c:pt idx="2">
                  <c:v>其他</c:v>
                </c:pt>
              </c:strCache>
            </c:strRef>
          </c:cat>
          <c:val>
            <c:numRef>
              <c:f>工作表3!$P$3:$P$5</c:f>
              <c:numCache>
                <c:formatCode>0.00%</c:formatCode>
                <c:ptCount val="3"/>
                <c:pt idx="0">
                  <c:v>0.71889999999999998</c:v>
                </c:pt>
                <c:pt idx="1">
                  <c:v>0.26850000000000002</c:v>
                </c:pt>
                <c:pt idx="2">
                  <c:v>1.26E-2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134-4FD5-83D1-C6844D4B690A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latin typeface="微軟正黑體" panose="020B0604030504040204" pitchFamily="34" charset="-120"/>
          <a:ea typeface="微軟正黑體" panose="020B0604030504040204" pitchFamily="34" charset="-120"/>
        </a:defRPr>
      </a:pPr>
      <a:endParaRPr lang="zh-TW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工作表3!$V$2</c:f>
              <c:strCache>
                <c:ptCount val="1"/>
                <c:pt idx="0">
                  <c:v>2025H1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E31-483B-8E36-A0F5E3A5C5A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E31-483B-8E36-A0F5E3A5C5A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E31-483B-8E36-A0F5E3A5C5A4}"/>
              </c:ext>
            </c:extLst>
          </c:dPt>
          <c:dLbls>
            <c:dLbl>
              <c:idx val="0"/>
              <c:layout>
                <c:manualLayout>
                  <c:x val="-0.10308483084908769"/>
                  <c:y val="-0.2042767109133447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18754966116093"/>
                      <c:h val="0.2250752183719137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E31-483B-8E36-A0F5E3A5C5A4}"/>
                </c:ext>
              </c:extLst>
            </c:dLbl>
            <c:dLbl>
              <c:idx val="1"/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656254645721507"/>
                      <c:h val="0.2250752183719137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E31-483B-8E36-A0F5E3A5C5A4}"/>
                </c:ext>
              </c:extLst>
            </c:dLbl>
            <c:dLbl>
              <c:idx val="2"/>
              <c:layout>
                <c:manualLayout>
                  <c:x val="0.11233557093495129"/>
                  <c:y val="0.1792736256680636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E31-483B-8E36-A0F5E3A5C5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endParaRPr lang="zh-TW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工作表3!$U$3:$U$5</c:f>
              <c:strCache>
                <c:ptCount val="3"/>
                <c:pt idx="0">
                  <c:v>懸吊主體</c:v>
                </c:pt>
                <c:pt idx="1">
                  <c:v>轉向主體</c:v>
                </c:pt>
                <c:pt idx="2">
                  <c:v>其他</c:v>
                </c:pt>
              </c:strCache>
            </c:strRef>
          </c:cat>
          <c:val>
            <c:numRef>
              <c:f>工作表3!$V$3:$V$5</c:f>
              <c:numCache>
                <c:formatCode>0.00%</c:formatCode>
                <c:ptCount val="3"/>
                <c:pt idx="0">
                  <c:v>0.71530000000000005</c:v>
                </c:pt>
                <c:pt idx="1">
                  <c:v>0.2676</c:v>
                </c:pt>
                <c:pt idx="2">
                  <c:v>1.7100000000000001E-2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E31-483B-8E36-A0F5E3A5C5A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latin typeface="微軟正黑體" panose="020B0604030504040204" pitchFamily="34" charset="-120"/>
          <a:ea typeface="微軟正黑體" panose="020B0604030504040204" pitchFamily="34" charset="-120"/>
        </a:defRPr>
      </a:pPr>
      <a:endParaRPr lang="zh-TW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工作表4!$B$1</c:f>
              <c:strCache>
                <c:ptCount val="1"/>
                <c:pt idx="0">
                  <c:v>2023年度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733-4252-9F28-7A532BBF393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733-4252-9F28-7A532BBF393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733-4252-9F28-7A532BBF393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733-4252-9F28-7A532BBF393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endParaRPr lang="zh-TW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工作表4!$A$2:$A$5</c:f>
              <c:strCache>
                <c:ptCount val="4"/>
                <c:pt idx="0">
                  <c:v>美洲</c:v>
                </c:pt>
                <c:pt idx="1">
                  <c:v>墨西哥</c:v>
                </c:pt>
                <c:pt idx="2">
                  <c:v>亞洲</c:v>
                </c:pt>
                <c:pt idx="3">
                  <c:v>其他</c:v>
                </c:pt>
              </c:strCache>
            </c:strRef>
          </c:cat>
          <c:val>
            <c:numRef>
              <c:f>工作表4!$B$2:$B$5</c:f>
              <c:numCache>
                <c:formatCode>0.00%</c:formatCode>
                <c:ptCount val="4"/>
                <c:pt idx="0">
                  <c:v>0.66100000000000003</c:v>
                </c:pt>
                <c:pt idx="1">
                  <c:v>0.26740000000000003</c:v>
                </c:pt>
                <c:pt idx="2">
                  <c:v>4.7800000000000002E-2</c:v>
                </c:pt>
                <c:pt idx="3">
                  <c:v>1.03E-2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733-4252-9F28-7A532BBF393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latin typeface="微軟正黑體" panose="020B0604030504040204" pitchFamily="34" charset="-120"/>
          <a:ea typeface="微軟正黑體" panose="020B0604030504040204" pitchFamily="34" charset="-120"/>
        </a:defRPr>
      </a:pPr>
      <a:endParaRPr lang="zh-TW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工作表4!$F$1</c:f>
              <c:strCache>
                <c:ptCount val="1"/>
                <c:pt idx="0">
                  <c:v>2025年H1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566-4C1A-8430-DEC117AA064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566-4C1A-8430-DEC117AA0648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566-4C1A-8430-DEC117AA0648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566-4C1A-8430-DEC117AA064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endParaRPr lang="zh-TW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工作表4!$E$2:$E$5</c:f>
              <c:strCache>
                <c:ptCount val="4"/>
                <c:pt idx="0">
                  <c:v>美洲</c:v>
                </c:pt>
                <c:pt idx="1">
                  <c:v>墨西哥</c:v>
                </c:pt>
                <c:pt idx="2">
                  <c:v>亞洲</c:v>
                </c:pt>
                <c:pt idx="3">
                  <c:v>其他</c:v>
                </c:pt>
              </c:strCache>
            </c:strRef>
          </c:cat>
          <c:val>
            <c:numRef>
              <c:f>工作表4!$F$2:$F$5</c:f>
              <c:numCache>
                <c:formatCode>0.00%</c:formatCode>
                <c:ptCount val="4"/>
                <c:pt idx="0">
                  <c:v>0.40150000000000002</c:v>
                </c:pt>
                <c:pt idx="1">
                  <c:v>0.49869999999999998</c:v>
                </c:pt>
                <c:pt idx="2">
                  <c:v>7.2700000000000001E-2</c:v>
                </c:pt>
                <c:pt idx="3">
                  <c:v>1.37E-2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566-4C1A-8430-DEC117AA064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latin typeface="微軟正黑體" panose="020B0604030504040204" pitchFamily="34" charset="-120"/>
          <a:ea typeface="微軟正黑體" panose="020B0604030504040204" pitchFamily="34" charset="-120"/>
        </a:defRPr>
      </a:pPr>
      <a:endParaRPr lang="zh-TW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工作表4!$D$1</c:f>
              <c:strCache>
                <c:ptCount val="1"/>
                <c:pt idx="0">
                  <c:v>2024年度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6FE-4F7F-8D79-AF99E023938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6FE-4F7F-8D79-AF99E023938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6FE-4F7F-8D79-AF99E023938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6FE-4F7F-8D79-AF99E02393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defRPr>
                </a:pPr>
                <a:endParaRPr lang="zh-TW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工作表4!$C$2:$C$5</c:f>
              <c:strCache>
                <c:ptCount val="4"/>
                <c:pt idx="0">
                  <c:v>美洲</c:v>
                </c:pt>
                <c:pt idx="1">
                  <c:v>墨西哥</c:v>
                </c:pt>
                <c:pt idx="2">
                  <c:v>亞洲</c:v>
                </c:pt>
                <c:pt idx="3">
                  <c:v>其他</c:v>
                </c:pt>
              </c:strCache>
            </c:strRef>
          </c:cat>
          <c:val>
            <c:numRef>
              <c:f>工作表4!$D$2:$D$5</c:f>
              <c:numCache>
                <c:formatCode>0.00%</c:formatCode>
                <c:ptCount val="4"/>
                <c:pt idx="0">
                  <c:v>0.49299999999999999</c:v>
                </c:pt>
                <c:pt idx="1">
                  <c:v>0.42109999999999997</c:v>
                </c:pt>
                <c:pt idx="2">
                  <c:v>5.8599999999999999E-2</c:v>
                </c:pt>
                <c:pt idx="3">
                  <c:v>1.3100000000000001E-2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6FE-4F7F-8D79-AF99E023938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latin typeface="微軟正黑體" panose="020B0604030504040204" pitchFamily="34" charset="-120"/>
          <a:ea typeface="微軟正黑體" panose="020B0604030504040204" pitchFamily="34" charset="-120"/>
        </a:defRPr>
      </a:pPr>
      <a:endParaRPr lang="zh-TW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zh-TW"/>
              <a:t>集團合併營收分析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工作表1!$A$2</c:f>
              <c:strCache>
                <c:ptCount val="1"/>
                <c:pt idx="0">
                  <c:v>合併營收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工作表1!$B$1:$E$1</c:f>
              <c:strCache>
                <c:ptCount val="4"/>
                <c:pt idx="0">
                  <c:v> 2022年 </c:v>
                </c:pt>
                <c:pt idx="1">
                  <c:v> 2023年 </c:v>
                </c:pt>
                <c:pt idx="2">
                  <c:v> 2024年 </c:v>
                </c:pt>
                <c:pt idx="3">
                  <c:v> 2025年1H </c:v>
                </c:pt>
              </c:strCache>
            </c:strRef>
          </c:cat>
          <c:val>
            <c:numRef>
              <c:f>工作表1!$B$2:$E$2</c:f>
              <c:numCache>
                <c:formatCode>#,##0_);[Red]\(#,##0\)</c:formatCode>
                <c:ptCount val="4"/>
                <c:pt idx="0">
                  <c:v>1471220</c:v>
                </c:pt>
                <c:pt idx="1">
                  <c:v>1884318</c:v>
                </c:pt>
                <c:pt idx="2">
                  <c:v>1542503</c:v>
                </c:pt>
                <c:pt idx="3">
                  <c:v>659330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A6-4F43-B562-5AD655FDAD2B}"/>
            </c:ext>
          </c:extLst>
        </c:ser>
        <c:ser>
          <c:idx val="1"/>
          <c:order val="1"/>
          <c:tx>
            <c:strRef>
              <c:f>工作表1!$A$3</c:f>
              <c:strCache>
                <c:ptCount val="1"/>
                <c:pt idx="0">
                  <c:v>FM集團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工作表1!$B$1:$E$1</c:f>
              <c:strCache>
                <c:ptCount val="4"/>
                <c:pt idx="0">
                  <c:v> 2022年 </c:v>
                </c:pt>
                <c:pt idx="1">
                  <c:v> 2023年 </c:v>
                </c:pt>
                <c:pt idx="2">
                  <c:v> 2024年 </c:v>
                </c:pt>
                <c:pt idx="3">
                  <c:v> 2025年1H </c:v>
                </c:pt>
              </c:strCache>
            </c:strRef>
          </c:cat>
          <c:val>
            <c:numRef>
              <c:f>工作表1!$B$3:$E$3</c:f>
              <c:numCache>
                <c:formatCode>#,##0_);[Red]\(#,##0\)</c:formatCode>
                <c:ptCount val="4"/>
                <c:pt idx="0">
                  <c:v>518903</c:v>
                </c:pt>
                <c:pt idx="1">
                  <c:v>843716</c:v>
                </c:pt>
                <c:pt idx="2">
                  <c:v>348955</c:v>
                </c:pt>
                <c:pt idx="3">
                  <c:v>41878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A6-4F43-B562-5AD655FDAD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73041072"/>
        <c:axId val="454925664"/>
      </c:barChart>
      <c:lineChart>
        <c:grouping val="standard"/>
        <c:varyColors val="0"/>
        <c:ser>
          <c:idx val="2"/>
          <c:order val="2"/>
          <c:tx>
            <c:strRef>
              <c:f>工作表1!$A$4</c:f>
              <c:strCache>
                <c:ptCount val="1"/>
                <c:pt idx="0">
                  <c:v>無FM集團合併營收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工作表1!$B$1:$E$1</c:f>
              <c:strCache>
                <c:ptCount val="4"/>
                <c:pt idx="0">
                  <c:v> 2022年 </c:v>
                </c:pt>
                <c:pt idx="1">
                  <c:v> 2023年 </c:v>
                </c:pt>
                <c:pt idx="2">
                  <c:v> 2024年 </c:v>
                </c:pt>
                <c:pt idx="3">
                  <c:v> 2025年1H </c:v>
                </c:pt>
              </c:strCache>
            </c:strRef>
          </c:cat>
          <c:val>
            <c:numRef>
              <c:f>工作表1!$B$4:$E$4</c:f>
              <c:numCache>
                <c:formatCode>#,##0_);[Red]\(#,##0\)</c:formatCode>
                <c:ptCount val="4"/>
                <c:pt idx="0">
                  <c:v>952317</c:v>
                </c:pt>
                <c:pt idx="1">
                  <c:v>1040602</c:v>
                </c:pt>
                <c:pt idx="2">
                  <c:v>1193548</c:v>
                </c:pt>
                <c:pt idx="3">
                  <c:v>617452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3A6-4F43-B562-5AD655FDAD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4922400"/>
        <c:axId val="454923488"/>
      </c:lineChart>
      <c:catAx>
        <c:axId val="573041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454925664"/>
        <c:crosses val="autoZero"/>
        <c:auto val="1"/>
        <c:lblAlgn val="ctr"/>
        <c:lblOffset val="100"/>
        <c:noMultiLvlLbl val="0"/>
      </c:catAx>
      <c:valAx>
        <c:axId val="454925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73041072"/>
        <c:crosses val="autoZero"/>
        <c:crossBetween val="between"/>
      </c:valAx>
      <c:valAx>
        <c:axId val="454923488"/>
        <c:scaling>
          <c:orientation val="minMax"/>
        </c:scaling>
        <c:delete val="0"/>
        <c:axPos val="r"/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454922400"/>
        <c:crosses val="max"/>
        <c:crossBetween val="between"/>
      </c:valAx>
      <c:catAx>
        <c:axId val="4549224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54923488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>
            <a:solidFill>
              <a:schemeClr val="lt1">
                <a:lumMod val="95000"/>
                <a:alpha val="54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2400"/>
      </a:pPr>
      <a:endParaRPr lang="zh-TW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r>
              <a:rPr lang="zh-TW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最近三年度各公司別營收分析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工作表1!$B$5</c:f>
              <c:strCache>
                <c:ptCount val="1"/>
                <c:pt idx="0">
                  <c:v> 2022年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工作表1!$A$6:$A$9</c:f>
              <c:strCache>
                <c:ptCount val="4"/>
                <c:pt idx="0">
                  <c:v>傑生</c:v>
                </c:pt>
                <c:pt idx="1">
                  <c:v>車城</c:v>
                </c:pt>
                <c:pt idx="2">
                  <c:v>墨西哥</c:v>
                </c:pt>
                <c:pt idx="3">
                  <c:v>美國</c:v>
                </c:pt>
              </c:strCache>
            </c:strRef>
          </c:cat>
          <c:val>
            <c:numRef>
              <c:f>工作表1!$B$6:$B$9</c:f>
              <c:numCache>
                <c:formatCode>#,##0_);[Red]\(#,##0\)</c:formatCode>
                <c:ptCount val="4"/>
                <c:pt idx="0">
                  <c:v>382648</c:v>
                </c:pt>
                <c:pt idx="1">
                  <c:v>208103</c:v>
                </c:pt>
                <c:pt idx="2">
                  <c:v>313887</c:v>
                </c:pt>
                <c:pt idx="3">
                  <c:v>47679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31-446A-B7A9-B6271397845D}"/>
            </c:ext>
          </c:extLst>
        </c:ser>
        <c:ser>
          <c:idx val="1"/>
          <c:order val="1"/>
          <c:tx>
            <c:strRef>
              <c:f>工作表1!$C$5</c:f>
              <c:strCache>
                <c:ptCount val="1"/>
                <c:pt idx="0">
                  <c:v> 2023年 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工作表1!$A$6:$A$9</c:f>
              <c:strCache>
                <c:ptCount val="4"/>
                <c:pt idx="0">
                  <c:v>傑生</c:v>
                </c:pt>
                <c:pt idx="1">
                  <c:v>車城</c:v>
                </c:pt>
                <c:pt idx="2">
                  <c:v>墨西哥</c:v>
                </c:pt>
                <c:pt idx="3">
                  <c:v>美國</c:v>
                </c:pt>
              </c:strCache>
            </c:strRef>
          </c:cat>
          <c:val>
            <c:numRef>
              <c:f>工作表1!$C$6:$C$9</c:f>
              <c:numCache>
                <c:formatCode>#,##0_);[Red]\(#,##0\)</c:formatCode>
                <c:ptCount val="4"/>
                <c:pt idx="0">
                  <c:v>287946</c:v>
                </c:pt>
                <c:pt idx="1">
                  <c:v>186541</c:v>
                </c:pt>
                <c:pt idx="2">
                  <c:v>503916</c:v>
                </c:pt>
                <c:pt idx="3">
                  <c:v>62199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31-446A-B7A9-B6271397845D}"/>
            </c:ext>
          </c:extLst>
        </c:ser>
        <c:ser>
          <c:idx val="2"/>
          <c:order val="2"/>
          <c:tx>
            <c:strRef>
              <c:f>工作表1!$D$5</c:f>
              <c:strCache>
                <c:ptCount val="1"/>
                <c:pt idx="0">
                  <c:v> 2024年 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工作表1!$A$6:$A$9</c:f>
              <c:strCache>
                <c:ptCount val="4"/>
                <c:pt idx="0">
                  <c:v>傑生</c:v>
                </c:pt>
                <c:pt idx="1">
                  <c:v>車城</c:v>
                </c:pt>
                <c:pt idx="2">
                  <c:v>墨西哥</c:v>
                </c:pt>
                <c:pt idx="3">
                  <c:v>美國</c:v>
                </c:pt>
              </c:strCache>
            </c:strRef>
          </c:cat>
          <c:val>
            <c:numRef>
              <c:f>工作表1!$D$6:$D$9</c:f>
              <c:numCache>
                <c:formatCode>#,##0_);[Red]\(#,##0\)</c:formatCode>
                <c:ptCount val="4"/>
                <c:pt idx="0">
                  <c:v>244938</c:v>
                </c:pt>
                <c:pt idx="1">
                  <c:v>207005</c:v>
                </c:pt>
                <c:pt idx="2">
                  <c:v>649571</c:v>
                </c:pt>
                <c:pt idx="3">
                  <c:v>92034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31-446A-B7A9-B6271397845D}"/>
            </c:ext>
          </c:extLst>
        </c:ser>
        <c:ser>
          <c:idx val="3"/>
          <c:order val="3"/>
          <c:tx>
            <c:strRef>
              <c:f>工作表1!$E$5</c:f>
              <c:strCache>
                <c:ptCount val="1"/>
                <c:pt idx="0">
                  <c:v> 2025年1H 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工作表1!$A$6:$A$9</c:f>
              <c:strCache>
                <c:ptCount val="4"/>
                <c:pt idx="0">
                  <c:v>傑生</c:v>
                </c:pt>
                <c:pt idx="1">
                  <c:v>車城</c:v>
                </c:pt>
                <c:pt idx="2">
                  <c:v>墨西哥</c:v>
                </c:pt>
                <c:pt idx="3">
                  <c:v>美國</c:v>
                </c:pt>
              </c:strCache>
            </c:strRef>
          </c:cat>
          <c:val>
            <c:numRef>
              <c:f>工作表1!$E$6:$E$9</c:f>
              <c:numCache>
                <c:formatCode>#,##0_);[Red]\(#,##0\)</c:formatCode>
                <c:ptCount val="4"/>
                <c:pt idx="0">
                  <c:v>154139</c:v>
                </c:pt>
                <c:pt idx="1">
                  <c:v>89793</c:v>
                </c:pt>
                <c:pt idx="2">
                  <c:v>328803</c:v>
                </c:pt>
                <c:pt idx="3">
                  <c:v>44717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F31-446A-B7A9-B627139784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54924032"/>
        <c:axId val="454924576"/>
      </c:barChart>
      <c:catAx>
        <c:axId val="454924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454924576"/>
        <c:crosses val="autoZero"/>
        <c:auto val="1"/>
        <c:lblAlgn val="ctr"/>
        <c:lblOffset val="100"/>
        <c:noMultiLvlLbl val="0"/>
      </c:catAx>
      <c:valAx>
        <c:axId val="454924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4549240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lt1">
                <a:lumMod val="95000"/>
                <a:alpha val="54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8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lt1">
                  <a:lumMod val="8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9F576B-8583-46D3-87D7-7DD9E60231F0}" type="datetimeFigureOut">
              <a:rPr lang="zh-TW" altLang="en-US" smtClean="0"/>
              <a:t>2025/9/24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AF082-000A-421B-A314-61F83351F6E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0346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emf"/><Relationship Id="rId4" Type="http://schemas.openxmlformats.org/officeDocument/2006/relationships/package" Target="../embeddings/Microsoft_Excel_Worksheet.xlsx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54457" y="8229600"/>
            <a:ext cx="5933543" cy="2057400"/>
            <a:chOff x="0" y="0"/>
            <a:chExt cx="1562744" cy="5418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62744" cy="541867"/>
            </a:xfrm>
            <a:custGeom>
              <a:avLst/>
              <a:gdLst/>
              <a:ahLst/>
              <a:cxnLst/>
              <a:rect l="l" t="t" r="r" b="b"/>
              <a:pathLst>
                <a:path w="1562744" h="541867">
                  <a:moveTo>
                    <a:pt x="0" y="0"/>
                  </a:moveTo>
                  <a:lnTo>
                    <a:pt x="1562744" y="0"/>
                  </a:lnTo>
                  <a:lnTo>
                    <a:pt x="1562744" y="541867"/>
                  </a:lnTo>
                  <a:lnTo>
                    <a:pt x="0" y="541867"/>
                  </a:lnTo>
                  <a:close/>
                </a:path>
              </a:pathLst>
            </a:custGeom>
            <a:solidFill>
              <a:srgbClr val="AB222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1562744" cy="4942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6583413" y="9418638"/>
            <a:ext cx="7586461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-2077" y="0"/>
            <a:ext cx="18290077" cy="8466548"/>
            <a:chOff x="0" y="0"/>
            <a:chExt cx="24386769" cy="11288730"/>
          </a:xfrm>
        </p:grpSpPr>
        <p:sp>
          <p:nvSpPr>
            <p:cNvPr id="7" name="Freeform 7"/>
            <p:cNvSpPr/>
            <p:nvPr/>
          </p:nvSpPr>
          <p:spPr>
            <a:xfrm>
              <a:off x="8614974" y="0"/>
              <a:ext cx="15771795" cy="11288730"/>
            </a:xfrm>
            <a:custGeom>
              <a:avLst/>
              <a:gdLst/>
              <a:ahLst/>
              <a:cxnLst/>
              <a:rect l="l" t="t" r="r" b="b"/>
              <a:pathLst>
                <a:path w="15771795" h="11288730">
                  <a:moveTo>
                    <a:pt x="0" y="0"/>
                  </a:moveTo>
                  <a:lnTo>
                    <a:pt x="15771795" y="0"/>
                  </a:lnTo>
                  <a:lnTo>
                    <a:pt x="15771795" y="11288730"/>
                  </a:lnTo>
                  <a:lnTo>
                    <a:pt x="0" y="112887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4294" r="-81449" b="-44710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0" y="0"/>
              <a:ext cx="8841733" cy="11288730"/>
              <a:chOff x="0" y="0"/>
              <a:chExt cx="1746515" cy="222987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746515" cy="2229873"/>
              </a:xfrm>
              <a:custGeom>
                <a:avLst/>
                <a:gdLst/>
                <a:ahLst/>
                <a:cxnLst/>
                <a:rect l="l" t="t" r="r" b="b"/>
                <a:pathLst>
                  <a:path w="1746515" h="2229873">
                    <a:moveTo>
                      <a:pt x="0" y="0"/>
                    </a:moveTo>
                    <a:lnTo>
                      <a:pt x="1746515" y="0"/>
                    </a:lnTo>
                    <a:lnTo>
                      <a:pt x="1746515" y="2229873"/>
                    </a:lnTo>
                    <a:lnTo>
                      <a:pt x="0" y="222987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47625"/>
                <a:ext cx="1746515" cy="21822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99"/>
                  </a:lnSpc>
                </a:pPr>
                <a:endParaRPr/>
              </a:p>
            </p:txBody>
          </p:sp>
        </p:grpSp>
      </p:grpSp>
      <p:sp>
        <p:nvSpPr>
          <p:cNvPr id="11" name="AutoShape 11"/>
          <p:cNvSpPr/>
          <p:nvPr/>
        </p:nvSpPr>
        <p:spPr>
          <a:xfrm>
            <a:off x="1607064" y="5562998"/>
            <a:ext cx="7535897" cy="0"/>
          </a:xfrm>
          <a:prstGeom prst="line">
            <a:avLst/>
          </a:prstGeom>
          <a:ln w="19050" cap="flat">
            <a:solidFill>
              <a:srgbClr val="FF575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16129597" y="4114800"/>
            <a:ext cx="815182" cy="730343"/>
            <a:chOff x="0" y="0"/>
            <a:chExt cx="1026572" cy="9197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26572" cy="919733"/>
            </a:xfrm>
            <a:custGeom>
              <a:avLst/>
              <a:gdLst/>
              <a:ahLst/>
              <a:cxnLst/>
              <a:rect l="l" t="t" r="r" b="b"/>
              <a:pathLst>
                <a:path w="1026572" h="919733">
                  <a:moveTo>
                    <a:pt x="0" y="0"/>
                  </a:moveTo>
                  <a:lnTo>
                    <a:pt x="1026572" y="0"/>
                  </a:lnTo>
                  <a:lnTo>
                    <a:pt x="1026572" y="919733"/>
                  </a:lnTo>
                  <a:lnTo>
                    <a:pt x="0" y="9197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47625"/>
              <a:ext cx="1026572" cy="872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401522" y="603800"/>
            <a:ext cx="2413162" cy="1065185"/>
          </a:xfrm>
          <a:custGeom>
            <a:avLst/>
            <a:gdLst/>
            <a:ahLst/>
            <a:cxnLst/>
            <a:rect l="l" t="t" r="r" b="b"/>
            <a:pathLst>
              <a:path w="2413162" h="1065185">
                <a:moveTo>
                  <a:pt x="0" y="0"/>
                </a:moveTo>
                <a:lnTo>
                  <a:pt x="2413162" y="0"/>
                </a:lnTo>
                <a:lnTo>
                  <a:pt x="2413162" y="1065185"/>
                </a:lnTo>
                <a:lnTo>
                  <a:pt x="0" y="10651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608103" y="3893587"/>
            <a:ext cx="11314867" cy="1583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06"/>
              </a:lnSpc>
            </a:pPr>
            <a:r>
              <a:rPr lang="en-US" sz="10251" dirty="0">
                <a:solidFill>
                  <a:srgbClr val="27282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JASON </a:t>
            </a:r>
            <a:r>
              <a:rPr lang="en-US" sz="10251" dirty="0" err="1">
                <a:solidFill>
                  <a:srgbClr val="27282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傑生</a:t>
            </a:r>
            <a:endParaRPr lang="en-US" sz="10251" dirty="0">
              <a:solidFill>
                <a:srgbClr val="272829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28700" y="9236776"/>
            <a:ext cx="555471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http://www.baw-auto.com.tw/investors.php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754280" y="744690"/>
            <a:ext cx="5088250" cy="4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4"/>
              </a:lnSpc>
            </a:pPr>
            <a:r>
              <a:rPr lang="en-US" sz="2503" b="1">
                <a:solidFill>
                  <a:srgbClr val="FF5757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傑生工業股份有限公司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760295" y="9229725"/>
            <a:ext cx="2684725" cy="33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 dirty="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202</a:t>
            </a:r>
            <a:r>
              <a:rPr lang="en-US" altLang="zh-TW" sz="1999" dirty="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5</a:t>
            </a:r>
            <a:r>
              <a:rPr lang="en-US" sz="1999" dirty="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/</a:t>
            </a:r>
            <a:r>
              <a:rPr lang="en-US" altLang="zh-TW" sz="1999" dirty="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09</a:t>
            </a:r>
            <a:r>
              <a:rPr lang="en-US" sz="1999" dirty="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/2</a:t>
            </a:r>
            <a:r>
              <a:rPr lang="en-US" altLang="zh-TW" sz="1999" dirty="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4</a:t>
            </a:r>
            <a:endParaRPr lang="en-US" sz="1999" dirty="0">
              <a:solidFill>
                <a:srgbClr val="FFFFFF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608103" y="6651937"/>
            <a:ext cx="4401344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股票代號：4570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069402" y="631599"/>
            <a:ext cx="3491487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 rot="-5400000">
            <a:off x="8910999" y="909999"/>
            <a:ext cx="466002" cy="18288000"/>
            <a:chOff x="0" y="0"/>
            <a:chExt cx="122733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2733" cy="4816592"/>
            </a:xfrm>
            <a:custGeom>
              <a:avLst/>
              <a:gdLst/>
              <a:ahLst/>
              <a:cxnLst/>
              <a:rect l="l" t="t" r="r" b="b"/>
              <a:pathLst>
                <a:path w="122733" h="4816592">
                  <a:moveTo>
                    <a:pt x="0" y="0"/>
                  </a:moveTo>
                  <a:lnTo>
                    <a:pt x="122733" y="0"/>
                  </a:lnTo>
                  <a:lnTo>
                    <a:pt x="122733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AB222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122733" cy="47689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29497" y="272219"/>
            <a:ext cx="1337097" cy="590203"/>
          </a:xfrm>
          <a:custGeom>
            <a:avLst/>
            <a:gdLst/>
            <a:ahLst/>
            <a:cxnLst/>
            <a:rect l="l" t="t" r="r" b="b"/>
            <a:pathLst>
              <a:path w="1337097" h="590203">
                <a:moveTo>
                  <a:pt x="0" y="0"/>
                </a:moveTo>
                <a:lnTo>
                  <a:pt x="1337097" y="0"/>
                </a:lnTo>
                <a:lnTo>
                  <a:pt x="1337097" y="590203"/>
                </a:lnTo>
                <a:lnTo>
                  <a:pt x="0" y="5902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613353" y="862422"/>
            <a:ext cx="12344857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69"/>
              </a:lnSpc>
              <a:spcBef>
                <a:spcPct val="0"/>
              </a:spcBef>
            </a:pPr>
            <a:r>
              <a:rPr lang="en-US" sz="5974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主要產品銷售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958211" y="334102"/>
            <a:ext cx="2989560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股票代號：4570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BA6077E-4B6F-4A63-A9C6-FA4190FC0D48}"/>
              </a:ext>
            </a:extLst>
          </p:cNvPr>
          <p:cNvSpPr txBox="1"/>
          <p:nvPr/>
        </p:nvSpPr>
        <p:spPr>
          <a:xfrm>
            <a:off x="11069402" y="9711934"/>
            <a:ext cx="9144000" cy="481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483"/>
              </a:lnSpc>
              <a:spcBef>
                <a:spcPct val="0"/>
              </a:spcBef>
            </a:pPr>
            <a:r>
              <a:rPr lang="en-US" altLang="zh-TW" sz="18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資料來源：2023~2025H1</a:t>
            </a:r>
            <a:r>
              <a:rPr lang="zh-TW" altLang="en-US" sz="18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</a:t>
            </a:r>
            <a:r>
              <a:rPr lang="en-US" altLang="zh-TW" sz="1800" spc="247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會計師簽證</a:t>
            </a:r>
            <a:r>
              <a:rPr lang="en-US" altLang="zh-TW" sz="18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8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核閱</a:t>
            </a:r>
            <a:r>
              <a:rPr lang="en-US" altLang="zh-TW" sz="18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en-US" altLang="zh-TW" sz="1800" spc="247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之財務報告</a:t>
            </a:r>
            <a:endParaRPr lang="en-US" altLang="zh-TW" sz="1800" spc="247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3" name="圖表 12">
            <a:extLst>
              <a:ext uri="{FF2B5EF4-FFF2-40B4-BE49-F238E27FC236}">
                <a16:creationId xmlns:a16="http://schemas.microsoft.com/office/drawing/2014/main" id="{DA96D37D-68DD-498E-BEBA-05BB262F14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9891399"/>
              </p:ext>
            </p:extLst>
          </p:nvPr>
        </p:nvGraphicFramePr>
        <p:xfrm>
          <a:off x="533400" y="2285930"/>
          <a:ext cx="5334000" cy="5372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圖表 13">
            <a:extLst>
              <a:ext uri="{FF2B5EF4-FFF2-40B4-BE49-F238E27FC236}">
                <a16:creationId xmlns:a16="http://schemas.microsoft.com/office/drawing/2014/main" id="{D5FDE99B-BEF7-4621-B4B2-26B1A13639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5540794"/>
              </p:ext>
            </p:extLst>
          </p:nvPr>
        </p:nvGraphicFramePr>
        <p:xfrm>
          <a:off x="6403902" y="2220931"/>
          <a:ext cx="5187808" cy="6814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圖表 14">
            <a:extLst>
              <a:ext uri="{FF2B5EF4-FFF2-40B4-BE49-F238E27FC236}">
                <a16:creationId xmlns:a16="http://schemas.microsoft.com/office/drawing/2014/main" id="{F153909B-3046-479C-BCBE-F87AAC0AFD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8026606"/>
              </p:ext>
            </p:extLst>
          </p:nvPr>
        </p:nvGraphicFramePr>
        <p:xfrm>
          <a:off x="12192000" y="2220931"/>
          <a:ext cx="4876799" cy="5437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069402" y="631599"/>
            <a:ext cx="3491487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 rot="-5400000">
            <a:off x="8910999" y="909999"/>
            <a:ext cx="466002" cy="18288000"/>
            <a:chOff x="0" y="0"/>
            <a:chExt cx="122733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2733" cy="4816592"/>
            </a:xfrm>
            <a:custGeom>
              <a:avLst/>
              <a:gdLst/>
              <a:ahLst/>
              <a:cxnLst/>
              <a:rect l="l" t="t" r="r" b="b"/>
              <a:pathLst>
                <a:path w="122733" h="4816592">
                  <a:moveTo>
                    <a:pt x="0" y="0"/>
                  </a:moveTo>
                  <a:lnTo>
                    <a:pt x="122733" y="0"/>
                  </a:lnTo>
                  <a:lnTo>
                    <a:pt x="122733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AB222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122733" cy="47689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29497" y="272219"/>
            <a:ext cx="1337097" cy="590203"/>
          </a:xfrm>
          <a:custGeom>
            <a:avLst/>
            <a:gdLst/>
            <a:ahLst/>
            <a:cxnLst/>
            <a:rect l="l" t="t" r="r" b="b"/>
            <a:pathLst>
              <a:path w="1337097" h="590203">
                <a:moveTo>
                  <a:pt x="0" y="0"/>
                </a:moveTo>
                <a:lnTo>
                  <a:pt x="1337097" y="0"/>
                </a:lnTo>
                <a:lnTo>
                  <a:pt x="1337097" y="590203"/>
                </a:lnTo>
                <a:lnTo>
                  <a:pt x="0" y="5902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613353" y="862422"/>
            <a:ext cx="12344857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69"/>
              </a:lnSpc>
              <a:spcBef>
                <a:spcPct val="0"/>
              </a:spcBef>
            </a:pPr>
            <a:r>
              <a:rPr lang="en-US" sz="5974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地區別銷售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958211" y="334102"/>
            <a:ext cx="2989560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股票代號：4570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A00BA9B8-20DC-482E-AB3D-0CDC634D5417}"/>
              </a:ext>
            </a:extLst>
          </p:cNvPr>
          <p:cNvSpPr txBox="1"/>
          <p:nvPr/>
        </p:nvSpPr>
        <p:spPr>
          <a:xfrm>
            <a:off x="10820400" y="9787026"/>
            <a:ext cx="9144000" cy="481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483"/>
              </a:lnSpc>
              <a:spcBef>
                <a:spcPct val="0"/>
              </a:spcBef>
            </a:pPr>
            <a:r>
              <a:rPr lang="en-US" altLang="zh-TW" sz="18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資料來源：2023~2025H1</a:t>
            </a:r>
            <a:r>
              <a:rPr lang="zh-TW" altLang="en-US" sz="18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</a:t>
            </a:r>
            <a:r>
              <a:rPr lang="en-US" altLang="zh-TW" sz="1800" spc="247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會計師簽證</a:t>
            </a:r>
            <a:r>
              <a:rPr lang="en-US" altLang="zh-TW" sz="18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8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核閱</a:t>
            </a:r>
            <a:r>
              <a:rPr lang="en-US" altLang="zh-TW" sz="18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en-US" altLang="zh-TW" sz="1800" spc="247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之財務報告</a:t>
            </a:r>
            <a:endParaRPr lang="en-US" altLang="zh-TW" sz="1800" spc="247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3" name="圖表 12">
            <a:extLst>
              <a:ext uri="{FF2B5EF4-FFF2-40B4-BE49-F238E27FC236}">
                <a16:creationId xmlns:a16="http://schemas.microsoft.com/office/drawing/2014/main" id="{6180B99C-EFC0-44D9-99D1-E46EF49757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4100657"/>
              </p:ext>
            </p:extLst>
          </p:nvPr>
        </p:nvGraphicFramePr>
        <p:xfrm>
          <a:off x="685800" y="2295617"/>
          <a:ext cx="5555155" cy="5591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圖表 15">
            <a:extLst>
              <a:ext uri="{FF2B5EF4-FFF2-40B4-BE49-F238E27FC236}">
                <a16:creationId xmlns:a16="http://schemas.microsoft.com/office/drawing/2014/main" id="{BFAAD289-A15F-4A2E-BB12-3EE004BD12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2282465"/>
              </p:ext>
            </p:extLst>
          </p:nvPr>
        </p:nvGraphicFramePr>
        <p:xfrm>
          <a:off x="12254351" y="2308637"/>
          <a:ext cx="4572000" cy="5578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圖表 16">
            <a:extLst>
              <a:ext uri="{FF2B5EF4-FFF2-40B4-BE49-F238E27FC236}">
                <a16:creationId xmlns:a16="http://schemas.microsoft.com/office/drawing/2014/main" id="{0ED1E162-BA2A-4534-A0F8-E51B8FE91D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9398645"/>
              </p:ext>
            </p:extLst>
          </p:nvPr>
        </p:nvGraphicFramePr>
        <p:xfrm>
          <a:off x="6553200" y="2295617"/>
          <a:ext cx="4876800" cy="5591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086101"/>
            <a:ext cx="482261" cy="7277531"/>
            <a:chOff x="0" y="0"/>
            <a:chExt cx="127015" cy="19167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015" cy="1916716"/>
            </a:xfrm>
            <a:custGeom>
              <a:avLst/>
              <a:gdLst/>
              <a:ahLst/>
              <a:cxnLst/>
              <a:rect l="l" t="t" r="r" b="b"/>
              <a:pathLst>
                <a:path w="127015" h="1916716">
                  <a:moveTo>
                    <a:pt x="0" y="0"/>
                  </a:moveTo>
                  <a:lnTo>
                    <a:pt x="127015" y="0"/>
                  </a:lnTo>
                  <a:lnTo>
                    <a:pt x="127015" y="1916716"/>
                  </a:lnTo>
                  <a:lnTo>
                    <a:pt x="0" y="1916716"/>
                  </a:lnTo>
                  <a:close/>
                </a:path>
              </a:pathLst>
            </a:custGeom>
            <a:solidFill>
              <a:srgbClr val="AB222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127015" cy="1869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4241546" y="9843270"/>
            <a:ext cx="9395844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3493796" y="5664205"/>
            <a:ext cx="11300407" cy="178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104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財務概況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66846" y="1915156"/>
            <a:ext cx="6954308" cy="369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67"/>
              </a:lnSpc>
            </a:pPr>
            <a:r>
              <a:rPr lang="en-US" sz="21619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03</a:t>
            </a:r>
          </a:p>
        </p:txBody>
      </p:sp>
      <p:sp>
        <p:nvSpPr>
          <p:cNvPr id="8" name="AutoShape 8"/>
          <p:cNvSpPr/>
          <p:nvPr/>
        </p:nvSpPr>
        <p:spPr>
          <a:xfrm>
            <a:off x="11069402" y="631599"/>
            <a:ext cx="3491487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4958211" y="334102"/>
            <a:ext cx="2989560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股票代號：4570</a:t>
            </a:r>
          </a:p>
        </p:txBody>
      </p:sp>
      <p:sp>
        <p:nvSpPr>
          <p:cNvPr id="10" name="Freeform 10"/>
          <p:cNvSpPr/>
          <p:nvPr/>
        </p:nvSpPr>
        <p:spPr>
          <a:xfrm>
            <a:off x="329497" y="272219"/>
            <a:ext cx="1337097" cy="590203"/>
          </a:xfrm>
          <a:custGeom>
            <a:avLst/>
            <a:gdLst/>
            <a:ahLst/>
            <a:cxnLst/>
            <a:rect l="l" t="t" r="r" b="b"/>
            <a:pathLst>
              <a:path w="1337097" h="590203">
                <a:moveTo>
                  <a:pt x="0" y="0"/>
                </a:moveTo>
                <a:lnTo>
                  <a:pt x="1337097" y="0"/>
                </a:lnTo>
                <a:lnTo>
                  <a:pt x="1337097" y="590203"/>
                </a:lnTo>
                <a:lnTo>
                  <a:pt x="0" y="5902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069402" y="631599"/>
            <a:ext cx="3491487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 rot="-5400000">
            <a:off x="8910999" y="909999"/>
            <a:ext cx="466002" cy="18288000"/>
            <a:chOff x="0" y="0"/>
            <a:chExt cx="122733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2733" cy="4816592"/>
            </a:xfrm>
            <a:custGeom>
              <a:avLst/>
              <a:gdLst/>
              <a:ahLst/>
              <a:cxnLst/>
              <a:rect l="l" t="t" r="r" b="b"/>
              <a:pathLst>
                <a:path w="122733" h="4816592">
                  <a:moveTo>
                    <a:pt x="0" y="0"/>
                  </a:moveTo>
                  <a:lnTo>
                    <a:pt x="122733" y="0"/>
                  </a:lnTo>
                  <a:lnTo>
                    <a:pt x="122733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AB222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122733" cy="47689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29497" y="272219"/>
            <a:ext cx="1337097" cy="590203"/>
          </a:xfrm>
          <a:custGeom>
            <a:avLst/>
            <a:gdLst/>
            <a:ahLst/>
            <a:cxnLst/>
            <a:rect l="l" t="t" r="r" b="b"/>
            <a:pathLst>
              <a:path w="1337097" h="590203">
                <a:moveTo>
                  <a:pt x="0" y="0"/>
                </a:moveTo>
                <a:lnTo>
                  <a:pt x="1337097" y="0"/>
                </a:lnTo>
                <a:lnTo>
                  <a:pt x="1337097" y="590203"/>
                </a:lnTo>
                <a:lnTo>
                  <a:pt x="0" y="5902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613353" y="862422"/>
            <a:ext cx="12344857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69"/>
              </a:lnSpc>
              <a:spcBef>
                <a:spcPct val="0"/>
              </a:spcBef>
            </a:pPr>
            <a:r>
              <a:rPr lang="en-US" sz="5974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集團合併損益表</a:t>
            </a:r>
            <a:endParaRPr lang="en-US" sz="5974" b="1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958211" y="334102"/>
            <a:ext cx="2989560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股票代號：4570</a:t>
            </a:r>
          </a:p>
        </p:txBody>
      </p:sp>
      <p:graphicFrame>
        <p:nvGraphicFramePr>
          <p:cNvPr id="10" name="Table 12">
            <a:extLst>
              <a:ext uri="{FF2B5EF4-FFF2-40B4-BE49-F238E27FC236}">
                <a16:creationId xmlns:a16="http://schemas.microsoft.com/office/drawing/2014/main" id="{1D013239-7BF1-4F43-9A2A-AABFB5D584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547350"/>
              </p:ext>
            </p:extLst>
          </p:nvPr>
        </p:nvGraphicFramePr>
        <p:xfrm>
          <a:off x="482949" y="2152660"/>
          <a:ext cx="17464822" cy="7271919"/>
        </p:xfrm>
        <a:graphic>
          <a:graphicData uri="http://schemas.openxmlformats.org/drawingml/2006/table">
            <a:tbl>
              <a:tblPr/>
              <a:tblGrid>
                <a:gridCol w="2782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01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139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90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0330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0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9270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45521">
                <a:tc rowSpan="2">
                  <a:txBody>
                    <a:bodyPr/>
                    <a:lstStyle/>
                    <a:p>
                      <a:pPr algn="r">
                        <a:lnSpc>
                          <a:spcPts val="3518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  <a:endParaRPr lang="en-US" sz="4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ts val="3518"/>
                        </a:lnSpc>
                      </a:pPr>
                      <a:endParaRPr lang="en-US" sz="4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lnSpc>
                          <a:spcPts val="3518"/>
                        </a:lnSpc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  <a:endParaRPr lang="en-US" sz="4000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</a:t>
                      </a:r>
                      <a:r>
                        <a:rPr lang="en-US" altLang="zh-TW" sz="400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  <a:endParaRPr lang="en-US" sz="4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2513">
                          <a:solidFill>
                            <a:srgbClr val="000000"/>
                          </a:solidFill>
                          <a:latin typeface="Poppins"/>
                        </a:rPr>
                        <a:t>2021</a:t>
                      </a:r>
                      <a:r>
                        <a:rPr lang="en-US" sz="2513">
                          <a:solidFill>
                            <a:srgbClr val="000000"/>
                          </a:solidFill>
                          <a:latin typeface="Poppins"/>
                          <a:ea typeface="Poppins"/>
                        </a:rPr>
                        <a:t> 年度</a:t>
                      </a:r>
                      <a:endParaRPr lang="en-US" sz="1100"/>
                    </a:p>
                  </a:txBody>
                  <a:tcPr marL="50073" marR="50073" marT="50073" marB="50073" anchor="ctr">
                    <a:lnL w="300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0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</a:t>
                      </a:r>
                      <a:r>
                        <a:rPr lang="en-US" altLang="zh-TW" sz="400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</a:t>
                      </a:r>
                      <a:endParaRPr lang="en-US" sz="4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2513">
                          <a:solidFill>
                            <a:srgbClr val="000000"/>
                          </a:solidFill>
                          <a:latin typeface="Poppins"/>
                          <a:ea typeface="Poppins"/>
                        </a:rPr>
                        <a:t>2022 年度</a:t>
                      </a:r>
                      <a:endParaRPr lang="en-US" sz="1100"/>
                    </a:p>
                  </a:txBody>
                  <a:tcPr marL="50073" marR="50073" marT="50073" marB="50073" anchor="ctr">
                    <a:lnL w="300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</a:t>
                      </a:r>
                      <a:r>
                        <a:rPr lang="en-US" altLang="zh-TW" sz="400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H1</a:t>
                      </a:r>
                      <a:endParaRPr lang="en-US" sz="4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2513">
                          <a:solidFill>
                            <a:srgbClr val="000000"/>
                          </a:solidFill>
                          <a:latin typeface="Poppins"/>
                          <a:ea typeface="Poppins"/>
                        </a:rPr>
                        <a:t>2023年 H1</a:t>
                      </a:r>
                      <a:endParaRPr lang="en-US" sz="1100"/>
                    </a:p>
                  </a:txBody>
                  <a:tcPr marL="50073" marR="50073" marT="50073" marB="50073" anchor="ctr">
                    <a:lnL w="300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7751">
                <a:tc vMerge="1">
                  <a:txBody>
                    <a:bodyPr/>
                    <a:lstStyle/>
                    <a:p>
                      <a:pPr algn="r">
                        <a:lnSpc>
                          <a:spcPts val="3518"/>
                        </a:lnSpc>
                        <a:defRPr/>
                      </a:pPr>
                      <a:r>
                        <a:rPr lang="en-US" sz="2513">
                          <a:solidFill>
                            <a:srgbClr val="000000"/>
                          </a:solidFill>
                          <a:ea typeface="Poppins"/>
                        </a:rPr>
                        <a:t>年度</a:t>
                      </a:r>
                      <a:endParaRPr lang="en-US" sz="1100"/>
                    </a:p>
                    <a:p>
                      <a:pPr algn="ctr">
                        <a:lnSpc>
                          <a:spcPts val="3518"/>
                        </a:lnSpc>
                      </a:pPr>
                      <a:endParaRPr lang="en-US" sz="1100"/>
                    </a:p>
                    <a:p>
                      <a:pPr>
                        <a:lnSpc>
                          <a:spcPts val="3518"/>
                        </a:lnSpc>
                      </a:pPr>
                      <a:r>
                        <a:rPr lang="en-US" sz="2513">
                          <a:solidFill>
                            <a:srgbClr val="000000"/>
                          </a:solidFill>
                          <a:ea typeface="Poppins"/>
                        </a:rPr>
                        <a:t>項目</a:t>
                      </a:r>
                    </a:p>
                  </a:txBody>
                  <a:tcPr marL="50073" marR="50073" marT="50073" marB="50073" anchor="ctr">
                    <a:lnL w="100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0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0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金額</a:t>
                      </a:r>
                      <a:endParaRPr lang="en-US" sz="4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zh-TW" altLang="en-US" sz="400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佔比</a:t>
                      </a:r>
                      <a:endParaRPr lang="en-US" altLang="zh-TW" sz="4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金額</a:t>
                      </a:r>
                      <a:endParaRPr lang="en-US" sz="4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zh-TW" altLang="en-US" sz="400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佔比</a:t>
                      </a:r>
                      <a:endParaRPr lang="en-US" altLang="zh-TW" sz="4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金額</a:t>
                      </a:r>
                      <a:endParaRPr lang="en-US" sz="4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zh-TW" altLang="en-US" sz="400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佔比</a:t>
                      </a:r>
                      <a:endParaRPr lang="en-US" altLang="zh-TW" sz="4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5521"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營業收入</a:t>
                      </a:r>
                      <a:endParaRPr lang="en-US" sz="4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518"/>
                        </a:lnSpc>
                        <a:defRPr/>
                      </a:pPr>
                      <a:r>
                        <a:rPr lang="en-US" altLang="zh-TW" sz="4000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1,884,318</a:t>
                      </a:r>
                      <a:endParaRPr lang="en-US" sz="4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  <a:endParaRPr lang="en-US" sz="4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1,542,503</a:t>
                      </a: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659,330</a:t>
                      </a: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</a:t>
                      </a: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5521"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營業毛利</a:t>
                      </a:r>
                      <a:endParaRPr lang="en-US" sz="4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763,782</a:t>
                      </a:r>
                      <a:endParaRPr lang="en-US" sz="4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</a:t>
                      </a:r>
                      <a:endParaRPr lang="en-US" sz="4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614,173</a:t>
                      </a: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</a:t>
                      </a: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285,941</a:t>
                      </a: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43</a:t>
                      </a: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5521"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營業淨利</a:t>
                      </a:r>
                      <a:endParaRPr lang="en-US" sz="4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455,474</a:t>
                      </a:r>
                      <a:endParaRPr lang="en-US" sz="4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</a:t>
                      </a:r>
                      <a:endParaRPr lang="en-US" sz="4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281,532</a:t>
                      </a: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103,685</a:t>
                      </a: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5521"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營業外支出</a:t>
                      </a:r>
                      <a:endParaRPr lang="en-US" sz="4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66,547</a:t>
                      </a:r>
                      <a:endParaRPr lang="en-US" sz="4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en-US" sz="4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26,824</a:t>
                      </a: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(27,484)</a:t>
                      </a: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(4)</a:t>
                      </a: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5521"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稅前淨利</a:t>
                      </a:r>
                      <a:endParaRPr lang="en-US" sz="4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522,021</a:t>
                      </a:r>
                      <a:endParaRPr lang="en-US" sz="4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</a:t>
                      </a:r>
                      <a:endParaRPr lang="en-US" sz="4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308,356</a:t>
                      </a: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76,201</a:t>
                      </a: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45521"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稅後淨利</a:t>
                      </a:r>
                      <a:endParaRPr lang="en-US" sz="4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353,765</a:t>
                      </a:r>
                      <a:endParaRPr lang="en-US" sz="4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</a:t>
                      </a:r>
                      <a:endParaRPr lang="en-US" sz="4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194,197</a:t>
                      </a: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</a:t>
                      </a: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21,945</a:t>
                      </a: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45521"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EPS</a:t>
                      </a:r>
                      <a:r>
                        <a:rPr lang="zh-TW" altLang="en-US" sz="400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400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400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r>
                        <a:rPr lang="en-US" altLang="zh-TW" sz="400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en-US" sz="4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8.04</a:t>
                      </a:r>
                      <a:endParaRPr lang="en-US" sz="4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2513">
                          <a:solidFill>
                            <a:srgbClr val="000000"/>
                          </a:solidFill>
                          <a:latin typeface="王漢宗特黑體"/>
                        </a:rPr>
                        <a:t>4.74</a:t>
                      </a:r>
                      <a:endParaRPr lang="en-US" sz="1100"/>
                    </a:p>
                  </a:txBody>
                  <a:tcPr marL="50073" marR="50073" marT="50073" marB="50073" anchor="ctr">
                    <a:lnL w="300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0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4.41</a:t>
                      </a: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2513">
                          <a:solidFill>
                            <a:srgbClr val="000000"/>
                          </a:solidFill>
                          <a:latin typeface="王漢宗特黑體"/>
                        </a:rPr>
                        <a:t>4.74</a:t>
                      </a:r>
                      <a:endParaRPr lang="en-US" sz="1100"/>
                    </a:p>
                  </a:txBody>
                  <a:tcPr marL="50073" marR="50073" marT="50073" marB="50073" anchor="ctr">
                    <a:lnL w="300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0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0.50</a:t>
                      </a: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2513">
                          <a:solidFill>
                            <a:srgbClr val="000000"/>
                          </a:solidFill>
                          <a:latin typeface="王漢宗特黑體"/>
                        </a:rPr>
                        <a:t>4.74</a:t>
                      </a:r>
                      <a:endParaRPr lang="en-US" sz="1100"/>
                    </a:p>
                  </a:txBody>
                  <a:tcPr marL="50073" marR="50073" marT="50073" marB="50073" anchor="ctr">
                    <a:lnL w="300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0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0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01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" name="AutoShape 15">
            <a:extLst>
              <a:ext uri="{FF2B5EF4-FFF2-40B4-BE49-F238E27FC236}">
                <a16:creationId xmlns:a16="http://schemas.microsoft.com/office/drawing/2014/main" id="{FC734144-DDE5-4F03-B23A-5B2186F672BA}"/>
              </a:ext>
            </a:extLst>
          </p:cNvPr>
          <p:cNvSpPr/>
          <p:nvPr/>
        </p:nvSpPr>
        <p:spPr>
          <a:xfrm>
            <a:off x="482949" y="2152660"/>
            <a:ext cx="2793651" cy="207644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843C8683-B6A8-440A-BB12-C5011935084A}"/>
              </a:ext>
            </a:extLst>
          </p:cNvPr>
          <p:cNvSpPr txBox="1"/>
          <p:nvPr/>
        </p:nvSpPr>
        <p:spPr>
          <a:xfrm>
            <a:off x="11472341" y="9791895"/>
            <a:ext cx="6177095" cy="383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83"/>
              </a:lnSpc>
              <a:spcBef>
                <a:spcPct val="0"/>
              </a:spcBef>
            </a:pPr>
            <a:r>
              <a:rPr lang="en-US" sz="16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</a:t>
            </a:r>
            <a:r>
              <a:rPr lang="en-US" altLang="zh-TW" sz="16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2023~2025H1</a:t>
            </a:r>
            <a:r>
              <a:rPr lang="zh-TW" altLang="en-US" sz="16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</a:t>
            </a:r>
            <a:r>
              <a:rPr lang="en-US" sz="1600" spc="247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會計師簽證</a:t>
            </a:r>
            <a:r>
              <a:rPr lang="en-US" sz="16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核閱</a:t>
            </a:r>
            <a:r>
              <a:rPr lang="en-US" sz="16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en-US" sz="1600" spc="247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之財務報告</a:t>
            </a:r>
            <a:endParaRPr lang="en-US" sz="1600" spc="247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069402" y="631599"/>
            <a:ext cx="3491487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 rot="-5400000">
            <a:off x="8910999" y="909999"/>
            <a:ext cx="466002" cy="18288000"/>
            <a:chOff x="0" y="0"/>
            <a:chExt cx="122733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2733" cy="4816592"/>
            </a:xfrm>
            <a:custGeom>
              <a:avLst/>
              <a:gdLst/>
              <a:ahLst/>
              <a:cxnLst/>
              <a:rect l="l" t="t" r="r" b="b"/>
              <a:pathLst>
                <a:path w="122733" h="4816592">
                  <a:moveTo>
                    <a:pt x="0" y="0"/>
                  </a:moveTo>
                  <a:lnTo>
                    <a:pt x="122733" y="0"/>
                  </a:lnTo>
                  <a:lnTo>
                    <a:pt x="122733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AB222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122733" cy="47689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29497" y="272219"/>
            <a:ext cx="1337097" cy="590203"/>
          </a:xfrm>
          <a:custGeom>
            <a:avLst/>
            <a:gdLst/>
            <a:ahLst/>
            <a:cxnLst/>
            <a:rect l="l" t="t" r="r" b="b"/>
            <a:pathLst>
              <a:path w="1337097" h="590203">
                <a:moveTo>
                  <a:pt x="0" y="0"/>
                </a:moveTo>
                <a:lnTo>
                  <a:pt x="1337097" y="0"/>
                </a:lnTo>
                <a:lnTo>
                  <a:pt x="1337097" y="590203"/>
                </a:lnTo>
                <a:lnTo>
                  <a:pt x="0" y="5902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958211" y="334102"/>
            <a:ext cx="2989560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股票代號：4570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E6E3CB86-7425-4569-B346-0F67C8796BBF}"/>
              </a:ext>
            </a:extLst>
          </p:cNvPr>
          <p:cNvSpPr txBox="1"/>
          <p:nvPr/>
        </p:nvSpPr>
        <p:spPr>
          <a:xfrm>
            <a:off x="11742602" y="9820997"/>
            <a:ext cx="6177095" cy="383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83"/>
              </a:lnSpc>
              <a:spcBef>
                <a:spcPct val="0"/>
              </a:spcBef>
            </a:pPr>
            <a:r>
              <a:rPr lang="en-US" sz="16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</a:t>
            </a:r>
            <a:r>
              <a:rPr lang="en-US" altLang="zh-TW" sz="16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2020~2025H1</a:t>
            </a:r>
            <a:r>
              <a:rPr lang="zh-TW" altLang="en-US" sz="16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</a:t>
            </a:r>
            <a:r>
              <a:rPr lang="en-US" sz="1600" spc="247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會計師簽證</a:t>
            </a:r>
            <a:r>
              <a:rPr lang="en-US" sz="16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核閱</a:t>
            </a:r>
            <a:r>
              <a:rPr lang="en-US" sz="16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en-US" sz="1600" spc="247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之財務報告</a:t>
            </a:r>
            <a:endParaRPr lang="en-US" sz="1600" spc="247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2" name="圖表 11">
            <a:extLst>
              <a:ext uri="{FF2B5EF4-FFF2-40B4-BE49-F238E27FC236}">
                <a16:creationId xmlns:a16="http://schemas.microsoft.com/office/drawing/2014/main" id="{6BAEF5B7-CDBA-49E8-B24F-D709FF98F0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6033337"/>
              </p:ext>
            </p:extLst>
          </p:nvPr>
        </p:nvGraphicFramePr>
        <p:xfrm>
          <a:off x="838200" y="1717195"/>
          <a:ext cx="16306800" cy="7541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25670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069402" y="631599"/>
            <a:ext cx="3491487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 rot="-5400000">
            <a:off x="8910999" y="909999"/>
            <a:ext cx="466002" cy="18288000"/>
            <a:chOff x="0" y="0"/>
            <a:chExt cx="122733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2733" cy="4816592"/>
            </a:xfrm>
            <a:custGeom>
              <a:avLst/>
              <a:gdLst/>
              <a:ahLst/>
              <a:cxnLst/>
              <a:rect l="l" t="t" r="r" b="b"/>
              <a:pathLst>
                <a:path w="122733" h="4816592">
                  <a:moveTo>
                    <a:pt x="0" y="0"/>
                  </a:moveTo>
                  <a:lnTo>
                    <a:pt x="122733" y="0"/>
                  </a:lnTo>
                  <a:lnTo>
                    <a:pt x="122733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AB222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122733" cy="47689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29497" y="272219"/>
            <a:ext cx="1337097" cy="590203"/>
          </a:xfrm>
          <a:custGeom>
            <a:avLst/>
            <a:gdLst/>
            <a:ahLst/>
            <a:cxnLst/>
            <a:rect l="l" t="t" r="r" b="b"/>
            <a:pathLst>
              <a:path w="1337097" h="590203">
                <a:moveTo>
                  <a:pt x="0" y="0"/>
                </a:moveTo>
                <a:lnTo>
                  <a:pt x="1337097" y="0"/>
                </a:lnTo>
                <a:lnTo>
                  <a:pt x="1337097" y="590203"/>
                </a:lnTo>
                <a:lnTo>
                  <a:pt x="0" y="5902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958211" y="334102"/>
            <a:ext cx="2989560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股票代號：4570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E6E3CB86-7425-4569-B346-0F67C8796BBF}"/>
              </a:ext>
            </a:extLst>
          </p:cNvPr>
          <p:cNvSpPr txBox="1"/>
          <p:nvPr/>
        </p:nvSpPr>
        <p:spPr>
          <a:xfrm>
            <a:off x="11742602" y="9820997"/>
            <a:ext cx="6177095" cy="383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83"/>
              </a:lnSpc>
              <a:spcBef>
                <a:spcPct val="0"/>
              </a:spcBef>
            </a:pPr>
            <a:r>
              <a:rPr lang="en-US" sz="16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</a:t>
            </a:r>
            <a:r>
              <a:rPr lang="en-US" altLang="zh-TW" sz="16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2020~2025H1</a:t>
            </a:r>
            <a:r>
              <a:rPr lang="zh-TW" altLang="en-US" sz="16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</a:t>
            </a:r>
            <a:r>
              <a:rPr lang="en-US" sz="1600" spc="247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會計師簽證</a:t>
            </a:r>
            <a:r>
              <a:rPr lang="en-US" sz="16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核閱</a:t>
            </a:r>
            <a:r>
              <a:rPr lang="en-US" sz="16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en-US" sz="1600" spc="247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之財務報告</a:t>
            </a:r>
            <a:endParaRPr lang="en-US" sz="1600" spc="247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0" name="圖表 9">
            <a:extLst>
              <a:ext uri="{FF2B5EF4-FFF2-40B4-BE49-F238E27FC236}">
                <a16:creationId xmlns:a16="http://schemas.microsoft.com/office/drawing/2014/main" id="{7DCB0565-068F-4A66-95D0-1F0AC5661D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6861547"/>
              </p:ext>
            </p:extLst>
          </p:nvPr>
        </p:nvGraphicFramePr>
        <p:xfrm>
          <a:off x="1666594" y="1714501"/>
          <a:ext cx="14868806" cy="7391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40503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069402" y="631599"/>
            <a:ext cx="3491487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 rot="-5400000">
            <a:off x="8910999" y="909999"/>
            <a:ext cx="466002" cy="18288000"/>
            <a:chOff x="0" y="0"/>
            <a:chExt cx="122733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2733" cy="4816592"/>
            </a:xfrm>
            <a:custGeom>
              <a:avLst/>
              <a:gdLst/>
              <a:ahLst/>
              <a:cxnLst/>
              <a:rect l="l" t="t" r="r" b="b"/>
              <a:pathLst>
                <a:path w="122733" h="4816592">
                  <a:moveTo>
                    <a:pt x="0" y="0"/>
                  </a:moveTo>
                  <a:lnTo>
                    <a:pt x="122733" y="0"/>
                  </a:lnTo>
                  <a:lnTo>
                    <a:pt x="122733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AB222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122733" cy="47689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29497" y="272219"/>
            <a:ext cx="1337097" cy="590203"/>
          </a:xfrm>
          <a:custGeom>
            <a:avLst/>
            <a:gdLst/>
            <a:ahLst/>
            <a:cxnLst/>
            <a:rect l="l" t="t" r="r" b="b"/>
            <a:pathLst>
              <a:path w="1337097" h="590203">
                <a:moveTo>
                  <a:pt x="0" y="0"/>
                </a:moveTo>
                <a:lnTo>
                  <a:pt x="1337097" y="0"/>
                </a:lnTo>
                <a:lnTo>
                  <a:pt x="1337097" y="590203"/>
                </a:lnTo>
                <a:lnTo>
                  <a:pt x="0" y="5902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958211" y="334102"/>
            <a:ext cx="2989560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股票代號：4570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43FB37CE-66DB-4849-BB1B-E3C90C39ED3C}"/>
              </a:ext>
            </a:extLst>
          </p:cNvPr>
          <p:cNvSpPr txBox="1"/>
          <p:nvPr/>
        </p:nvSpPr>
        <p:spPr>
          <a:xfrm>
            <a:off x="2613353" y="862422"/>
            <a:ext cx="12344857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69"/>
              </a:lnSpc>
              <a:spcBef>
                <a:spcPct val="0"/>
              </a:spcBef>
            </a:pPr>
            <a:r>
              <a:rPr lang="en-US" sz="5974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集團合併</a:t>
            </a:r>
            <a:r>
              <a:rPr lang="zh-TW" altLang="en-US" sz="5974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資產負債</a:t>
            </a:r>
            <a:r>
              <a:rPr lang="en-US" sz="5974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表</a:t>
            </a:r>
          </a:p>
        </p:txBody>
      </p:sp>
      <p:graphicFrame>
        <p:nvGraphicFramePr>
          <p:cNvPr id="12" name="物件 11">
            <a:extLst>
              <a:ext uri="{FF2B5EF4-FFF2-40B4-BE49-F238E27FC236}">
                <a16:creationId xmlns:a16="http://schemas.microsoft.com/office/drawing/2014/main" id="{FF0DB685-4E16-4DDF-BE43-153693EF22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2188694"/>
              </p:ext>
            </p:extLst>
          </p:nvPr>
        </p:nvGraphicFramePr>
        <p:xfrm>
          <a:off x="685801" y="2314072"/>
          <a:ext cx="17261970" cy="7110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Worksheet" r:id="rId4" imgW="10925258" imgH="4514811" progId="Excel.Sheet.12">
                  <p:embed/>
                </p:oleObj>
              </mc:Choice>
              <mc:Fallback>
                <p:oleObj name="Worksheet" r:id="rId4" imgW="10925258" imgH="451481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5801" y="2314072"/>
                        <a:ext cx="17261970" cy="71105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4">
            <a:extLst>
              <a:ext uri="{FF2B5EF4-FFF2-40B4-BE49-F238E27FC236}">
                <a16:creationId xmlns:a16="http://schemas.microsoft.com/office/drawing/2014/main" id="{B26CB329-A2B5-421A-823B-17FDF3C5A48C}"/>
              </a:ext>
            </a:extLst>
          </p:cNvPr>
          <p:cNvSpPr txBox="1"/>
          <p:nvPr/>
        </p:nvSpPr>
        <p:spPr>
          <a:xfrm>
            <a:off x="11472341" y="9820997"/>
            <a:ext cx="6177095" cy="383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83"/>
              </a:lnSpc>
              <a:spcBef>
                <a:spcPct val="0"/>
              </a:spcBef>
            </a:pPr>
            <a:r>
              <a:rPr lang="en-US" sz="16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</a:t>
            </a:r>
            <a:r>
              <a:rPr lang="en-US" altLang="zh-TW" sz="16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2023~2025H1</a:t>
            </a:r>
            <a:r>
              <a:rPr lang="zh-TW" altLang="en-US" sz="16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</a:t>
            </a:r>
            <a:r>
              <a:rPr lang="en-US" sz="1600" spc="247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會計師簽證</a:t>
            </a:r>
            <a:r>
              <a:rPr lang="en-US" sz="16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核閱</a:t>
            </a:r>
            <a:r>
              <a:rPr lang="en-US" sz="16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en-US" sz="1600" spc="247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之財務報告</a:t>
            </a:r>
            <a:endParaRPr lang="en-US" sz="1600" spc="247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069402" y="631599"/>
            <a:ext cx="3491487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 rot="-5400000">
            <a:off x="8910999" y="909999"/>
            <a:ext cx="466002" cy="18288000"/>
            <a:chOff x="0" y="0"/>
            <a:chExt cx="122733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2733" cy="4816592"/>
            </a:xfrm>
            <a:custGeom>
              <a:avLst/>
              <a:gdLst/>
              <a:ahLst/>
              <a:cxnLst/>
              <a:rect l="l" t="t" r="r" b="b"/>
              <a:pathLst>
                <a:path w="122733" h="4816592">
                  <a:moveTo>
                    <a:pt x="0" y="0"/>
                  </a:moveTo>
                  <a:lnTo>
                    <a:pt x="122733" y="0"/>
                  </a:lnTo>
                  <a:lnTo>
                    <a:pt x="122733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AB222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122733" cy="47689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29497" y="272219"/>
            <a:ext cx="1337097" cy="590203"/>
          </a:xfrm>
          <a:custGeom>
            <a:avLst/>
            <a:gdLst/>
            <a:ahLst/>
            <a:cxnLst/>
            <a:rect l="l" t="t" r="r" b="b"/>
            <a:pathLst>
              <a:path w="1337097" h="590203">
                <a:moveTo>
                  <a:pt x="0" y="0"/>
                </a:moveTo>
                <a:lnTo>
                  <a:pt x="1337097" y="0"/>
                </a:lnTo>
                <a:lnTo>
                  <a:pt x="1337097" y="590203"/>
                </a:lnTo>
                <a:lnTo>
                  <a:pt x="0" y="5902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613353" y="862422"/>
            <a:ext cx="12344857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69"/>
              </a:lnSpc>
              <a:spcBef>
                <a:spcPct val="0"/>
              </a:spcBef>
            </a:pPr>
            <a:r>
              <a:rPr lang="en-US" sz="5974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近三年盈餘分配情況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958211" y="334102"/>
            <a:ext cx="2989560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股票代號：4570</a:t>
            </a:r>
          </a:p>
        </p:txBody>
      </p:sp>
      <p:graphicFrame>
        <p:nvGraphicFramePr>
          <p:cNvPr id="9" name="Table 12">
            <a:extLst>
              <a:ext uri="{FF2B5EF4-FFF2-40B4-BE49-F238E27FC236}">
                <a16:creationId xmlns:a16="http://schemas.microsoft.com/office/drawing/2014/main" id="{EC4B9F5E-B95C-4DE4-9866-EE98AD1DE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132432"/>
              </p:ext>
            </p:extLst>
          </p:nvPr>
        </p:nvGraphicFramePr>
        <p:xfrm>
          <a:off x="685801" y="3285310"/>
          <a:ext cx="17261971" cy="5134791"/>
        </p:xfrm>
        <a:graphic>
          <a:graphicData uri="http://schemas.openxmlformats.org/drawingml/2006/table">
            <a:tbl>
              <a:tblPr/>
              <a:tblGrid>
                <a:gridCol w="5014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2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824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82420">
                  <a:extLst>
                    <a:ext uri="{9D8B030D-6E8A-4147-A177-3AD203B41FA5}">
                      <a16:colId xmlns:a16="http://schemas.microsoft.com/office/drawing/2014/main" val="1511205265"/>
                    </a:ext>
                  </a:extLst>
                </a:gridCol>
              </a:tblGrid>
              <a:tr h="1228428">
                <a:tc>
                  <a:txBody>
                    <a:bodyPr/>
                    <a:lstStyle/>
                    <a:p>
                      <a:pPr algn="r">
                        <a:lnSpc>
                          <a:spcPts val="3238"/>
                        </a:lnSpc>
                        <a:defRPr/>
                      </a:pPr>
                      <a:endParaRPr lang="en-US" sz="4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38"/>
                        </a:lnSpc>
                        <a:defRPr/>
                      </a:pPr>
                      <a:r>
                        <a:rPr lang="en-US" sz="440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2022 年</a:t>
                      </a:r>
                      <a:r>
                        <a:rPr lang="zh-TW" altLang="en-US" sz="440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度</a:t>
                      </a:r>
                      <a:endParaRPr lang="en-US" sz="4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38"/>
                        </a:lnSpc>
                        <a:defRPr/>
                      </a:pPr>
                      <a:r>
                        <a:rPr lang="en-US" sz="440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2023 年</a:t>
                      </a:r>
                      <a:r>
                        <a:rPr lang="zh-TW" altLang="en-US" sz="440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度</a:t>
                      </a:r>
                      <a:endParaRPr lang="en-US" sz="4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23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2024</a:t>
                      </a:r>
                      <a:r>
                        <a:rPr kumimoji="0" lang="zh-TW" altLang="en-US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年度</a:t>
                      </a:r>
                      <a:endParaRPr kumimoji="0" lang="en-US" altLang="zh-TW" sz="4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2121">
                <a:tc>
                  <a:txBody>
                    <a:bodyPr/>
                    <a:lstStyle/>
                    <a:p>
                      <a:pPr algn="ctr">
                        <a:lnSpc>
                          <a:spcPts val="3238"/>
                        </a:lnSpc>
                        <a:defRPr/>
                      </a:pPr>
                      <a:r>
                        <a:rPr lang="en-US" sz="440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EPS</a:t>
                      </a:r>
                      <a:endParaRPr lang="en-US" sz="4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400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7.64</a:t>
                      </a:r>
                      <a:endParaRPr lang="en-US" sz="4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400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8.04</a:t>
                      </a:r>
                      <a:endParaRPr lang="en-US" sz="4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altLang="zh-TW" sz="4400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4.41</a:t>
                      </a:r>
                      <a:endParaRPr lang="en-US" sz="4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2121">
                <a:tc>
                  <a:txBody>
                    <a:bodyPr/>
                    <a:lstStyle/>
                    <a:p>
                      <a:pPr algn="ctr">
                        <a:lnSpc>
                          <a:spcPts val="3238"/>
                        </a:lnSpc>
                        <a:defRPr/>
                      </a:pP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現金股利</a:t>
                      </a:r>
                      <a:endParaRPr lang="en-US" sz="4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400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2.00</a:t>
                      </a:r>
                      <a:endParaRPr lang="en-US" sz="4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400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4.50</a:t>
                      </a:r>
                      <a:endParaRPr lang="en-US" sz="4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altLang="zh-TW" sz="44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3.00</a:t>
                      </a:r>
                      <a:endParaRPr lang="en-US" sz="4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2121">
                <a:tc>
                  <a:txBody>
                    <a:bodyPr/>
                    <a:lstStyle/>
                    <a:p>
                      <a:pPr algn="ctr">
                        <a:lnSpc>
                          <a:spcPts val="3238"/>
                        </a:lnSpc>
                        <a:defRPr/>
                      </a:pPr>
                      <a:r>
                        <a:rPr lang="en-US" sz="4400" dirty="0" err="1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股票股利</a:t>
                      </a:r>
                      <a:endParaRPr lang="en-US" sz="4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400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1.00</a:t>
                      </a:r>
                      <a:endParaRPr lang="en-US" sz="4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400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en-US" sz="4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8"/>
                        </a:lnSpc>
                        <a:defRPr/>
                      </a:pPr>
                      <a:r>
                        <a:rPr lang="en-US" sz="4400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endParaRPr lang="en-US" sz="4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0073" marR="50073" marT="50073" marB="500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14">
            <a:extLst>
              <a:ext uri="{FF2B5EF4-FFF2-40B4-BE49-F238E27FC236}">
                <a16:creationId xmlns:a16="http://schemas.microsoft.com/office/drawing/2014/main" id="{A1403839-893E-4FB3-BB9F-669834AAA153}"/>
              </a:ext>
            </a:extLst>
          </p:cNvPr>
          <p:cNvSpPr txBox="1"/>
          <p:nvPr/>
        </p:nvSpPr>
        <p:spPr>
          <a:xfrm>
            <a:off x="12319801" y="9761050"/>
            <a:ext cx="6177095" cy="383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83"/>
              </a:lnSpc>
              <a:spcBef>
                <a:spcPct val="0"/>
              </a:spcBef>
            </a:pPr>
            <a:r>
              <a:rPr lang="en-US" sz="16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</a:t>
            </a:r>
            <a:r>
              <a:rPr lang="en-US" altLang="zh-TW" sz="16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2022~2024</a:t>
            </a:r>
            <a:r>
              <a:rPr lang="zh-TW" altLang="en-US" sz="1600" spc="247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</a:t>
            </a:r>
            <a:r>
              <a:rPr lang="en-US" sz="1600" spc="247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會計師簽證之財務報告</a:t>
            </a:r>
            <a:endParaRPr lang="en-US" sz="1600" spc="247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086101"/>
            <a:ext cx="482261" cy="7277531"/>
            <a:chOff x="0" y="0"/>
            <a:chExt cx="127015" cy="19167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015" cy="1916716"/>
            </a:xfrm>
            <a:custGeom>
              <a:avLst/>
              <a:gdLst/>
              <a:ahLst/>
              <a:cxnLst/>
              <a:rect l="l" t="t" r="r" b="b"/>
              <a:pathLst>
                <a:path w="127015" h="1916716">
                  <a:moveTo>
                    <a:pt x="0" y="0"/>
                  </a:moveTo>
                  <a:lnTo>
                    <a:pt x="127015" y="0"/>
                  </a:lnTo>
                  <a:lnTo>
                    <a:pt x="127015" y="1916716"/>
                  </a:lnTo>
                  <a:lnTo>
                    <a:pt x="0" y="1916716"/>
                  </a:lnTo>
                  <a:close/>
                </a:path>
              </a:pathLst>
            </a:custGeom>
            <a:solidFill>
              <a:srgbClr val="AB222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127015" cy="1869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4241546" y="9843270"/>
            <a:ext cx="9395844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3493796" y="5664205"/>
            <a:ext cx="11300407" cy="178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10400" b="1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未來</a:t>
            </a:r>
            <a:r>
              <a:rPr lang="zh-TW" altLang="en-US" sz="10400" b="1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策略</a:t>
            </a:r>
            <a:endParaRPr lang="en-US" sz="10400" b="1" dirty="0">
              <a:solidFill>
                <a:srgbClr val="00000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666846" y="1915156"/>
            <a:ext cx="6954308" cy="369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67"/>
              </a:lnSpc>
            </a:pPr>
            <a:r>
              <a:rPr lang="en-US" sz="21619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04</a:t>
            </a:r>
          </a:p>
        </p:txBody>
      </p:sp>
      <p:sp>
        <p:nvSpPr>
          <p:cNvPr id="8" name="AutoShape 8"/>
          <p:cNvSpPr/>
          <p:nvPr/>
        </p:nvSpPr>
        <p:spPr>
          <a:xfrm>
            <a:off x="11069402" y="631599"/>
            <a:ext cx="3491487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4958211" y="334102"/>
            <a:ext cx="2989560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股票代號：4570</a:t>
            </a:r>
          </a:p>
        </p:txBody>
      </p:sp>
      <p:sp>
        <p:nvSpPr>
          <p:cNvPr id="10" name="Freeform 10"/>
          <p:cNvSpPr/>
          <p:nvPr/>
        </p:nvSpPr>
        <p:spPr>
          <a:xfrm>
            <a:off x="329497" y="272219"/>
            <a:ext cx="1337097" cy="590203"/>
          </a:xfrm>
          <a:custGeom>
            <a:avLst/>
            <a:gdLst/>
            <a:ahLst/>
            <a:cxnLst/>
            <a:rect l="l" t="t" r="r" b="b"/>
            <a:pathLst>
              <a:path w="1337097" h="590203">
                <a:moveTo>
                  <a:pt x="0" y="0"/>
                </a:moveTo>
                <a:lnTo>
                  <a:pt x="1337097" y="0"/>
                </a:lnTo>
                <a:lnTo>
                  <a:pt x="1337097" y="590203"/>
                </a:lnTo>
                <a:lnTo>
                  <a:pt x="0" y="5902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8"/>
          <p:cNvSpPr txBox="1"/>
          <p:nvPr/>
        </p:nvSpPr>
        <p:spPr>
          <a:xfrm>
            <a:off x="933734" y="720090"/>
            <a:ext cx="7294615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7169"/>
              </a:lnSpc>
              <a:spcBef>
                <a:spcPct val="0"/>
              </a:spcBef>
            </a:pPr>
            <a:r>
              <a:rPr lang="zh-TW" altLang="en-US" sz="6000" b="1" dirty="0"/>
              <a:t>市場分析</a:t>
            </a:r>
            <a:endParaRPr lang="en-US" sz="5974" b="1" u="none" strike="noStrike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grpSp>
        <p:nvGrpSpPr>
          <p:cNvPr id="21" name="Group 21"/>
          <p:cNvGrpSpPr/>
          <p:nvPr/>
        </p:nvGrpSpPr>
        <p:grpSpPr>
          <a:xfrm rot="-5400000">
            <a:off x="8910999" y="909999"/>
            <a:ext cx="466002" cy="18288000"/>
            <a:chOff x="0" y="0"/>
            <a:chExt cx="122733" cy="481659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2733" cy="4816592"/>
            </a:xfrm>
            <a:custGeom>
              <a:avLst/>
              <a:gdLst/>
              <a:ahLst/>
              <a:cxnLst/>
              <a:rect l="l" t="t" r="r" b="b"/>
              <a:pathLst>
                <a:path w="122733" h="4816592">
                  <a:moveTo>
                    <a:pt x="0" y="0"/>
                  </a:moveTo>
                  <a:lnTo>
                    <a:pt x="122733" y="0"/>
                  </a:lnTo>
                  <a:lnTo>
                    <a:pt x="122733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AB2222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47625"/>
              <a:ext cx="122733" cy="47689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4958211" y="334102"/>
            <a:ext cx="2989560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股票代號：4570</a:t>
            </a:r>
          </a:p>
        </p:txBody>
      </p:sp>
      <p:sp>
        <p:nvSpPr>
          <p:cNvPr id="39" name="AutoShape 39"/>
          <p:cNvSpPr/>
          <p:nvPr/>
        </p:nvSpPr>
        <p:spPr>
          <a:xfrm>
            <a:off x="11069402" y="631599"/>
            <a:ext cx="3491487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0" name="Freeform 40"/>
          <p:cNvSpPr/>
          <p:nvPr/>
        </p:nvSpPr>
        <p:spPr>
          <a:xfrm>
            <a:off x="329497" y="272219"/>
            <a:ext cx="1337097" cy="590203"/>
          </a:xfrm>
          <a:custGeom>
            <a:avLst/>
            <a:gdLst/>
            <a:ahLst/>
            <a:cxnLst/>
            <a:rect l="l" t="t" r="r" b="b"/>
            <a:pathLst>
              <a:path w="1337097" h="590203">
                <a:moveTo>
                  <a:pt x="0" y="0"/>
                </a:moveTo>
                <a:lnTo>
                  <a:pt x="1337097" y="0"/>
                </a:lnTo>
                <a:lnTo>
                  <a:pt x="1337097" y="590203"/>
                </a:lnTo>
                <a:lnTo>
                  <a:pt x="0" y="5902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1" name="AutoShape 8"/>
          <p:cNvSpPr/>
          <p:nvPr/>
        </p:nvSpPr>
        <p:spPr>
          <a:xfrm>
            <a:off x="1579901" y="3279840"/>
            <a:ext cx="3001140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2" name="AutoShape 9"/>
          <p:cNvSpPr/>
          <p:nvPr/>
        </p:nvSpPr>
        <p:spPr>
          <a:xfrm>
            <a:off x="5529421" y="3279840"/>
            <a:ext cx="3001140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3" name="AutoShape 10"/>
          <p:cNvSpPr/>
          <p:nvPr/>
        </p:nvSpPr>
        <p:spPr>
          <a:xfrm>
            <a:off x="9653711" y="3279840"/>
            <a:ext cx="3001140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4" name="AutoShape 13"/>
          <p:cNvSpPr/>
          <p:nvPr/>
        </p:nvSpPr>
        <p:spPr>
          <a:xfrm>
            <a:off x="13612366" y="3279840"/>
            <a:ext cx="3001140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5" name="Group 14"/>
          <p:cNvGrpSpPr/>
          <p:nvPr/>
        </p:nvGrpSpPr>
        <p:grpSpPr>
          <a:xfrm>
            <a:off x="5529421" y="2370930"/>
            <a:ext cx="3323932" cy="664387"/>
            <a:chOff x="0" y="-9525"/>
            <a:chExt cx="4431909" cy="885849"/>
          </a:xfrm>
        </p:grpSpPr>
        <p:sp>
          <p:nvSpPr>
            <p:cNvPr id="46" name="TextBox 15"/>
            <p:cNvSpPr txBox="1"/>
            <p:nvPr/>
          </p:nvSpPr>
          <p:spPr>
            <a:xfrm>
              <a:off x="0" y="-9525"/>
              <a:ext cx="1461196" cy="885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08"/>
                </a:lnSpc>
              </a:pPr>
              <a:r>
                <a:rPr lang="en-US" sz="4423" b="1">
                  <a:solidFill>
                    <a:srgbClr val="2C2C3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02</a:t>
              </a:r>
            </a:p>
          </p:txBody>
        </p:sp>
        <p:sp>
          <p:nvSpPr>
            <p:cNvPr id="47" name="TextBox 16"/>
            <p:cNvSpPr txBox="1"/>
            <p:nvPr/>
          </p:nvSpPr>
          <p:spPr>
            <a:xfrm>
              <a:off x="1461196" y="0"/>
              <a:ext cx="2970713" cy="647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959"/>
                </a:lnSpc>
                <a:spcBef>
                  <a:spcPct val="0"/>
                </a:spcBef>
              </a:pPr>
              <a:r>
                <a:rPr lang="zh-TW" altLang="en-US" sz="3299" u="none" strike="noStrike" dirty="0">
                  <a:solidFill>
                    <a:srgbClr val="2C2C3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League Spartan"/>
                  <a:sym typeface="League Spartan"/>
                </a:rPr>
                <a:t>墨西哥</a:t>
              </a:r>
              <a:endParaRPr lang="en-US" sz="3299" u="none" strike="noStrike" dirty="0">
                <a:solidFill>
                  <a:srgbClr val="2C2C3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League Spartan"/>
                <a:sym typeface="League Spartan"/>
              </a:endParaRPr>
            </a:p>
          </p:txBody>
        </p:sp>
      </p:grpSp>
      <p:sp>
        <p:nvSpPr>
          <p:cNvPr id="48" name="TextBox 17"/>
          <p:cNvSpPr txBox="1"/>
          <p:nvPr/>
        </p:nvSpPr>
        <p:spPr>
          <a:xfrm>
            <a:off x="656498" y="3682047"/>
            <a:ext cx="4038600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關稅以及通貨膨脹，導致消費力銳減，客戶對於價格敏感度提升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新車銷售遞減，車輛使用車齡增加，車輛須持續維修，有利於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  <a:cs typeface="Calibri" panose="020F0502020204030204" pitchFamily="34" charset="0"/>
              </a:rPr>
              <a:t>AM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Calibri" panose="020F0502020204030204" pitchFamily="34" charset="0"/>
            </a:endParaRPr>
          </a:p>
        </p:txBody>
      </p:sp>
      <p:grpSp>
        <p:nvGrpSpPr>
          <p:cNvPr id="52" name="Group 29"/>
          <p:cNvGrpSpPr/>
          <p:nvPr/>
        </p:nvGrpSpPr>
        <p:grpSpPr>
          <a:xfrm>
            <a:off x="1579901" y="2370930"/>
            <a:ext cx="3323932" cy="664504"/>
            <a:chOff x="0" y="-9525"/>
            <a:chExt cx="4431909" cy="886005"/>
          </a:xfrm>
        </p:grpSpPr>
        <p:sp>
          <p:nvSpPr>
            <p:cNvPr id="53" name="TextBox 30"/>
            <p:cNvSpPr txBox="1"/>
            <p:nvPr/>
          </p:nvSpPr>
          <p:spPr>
            <a:xfrm>
              <a:off x="0" y="-9525"/>
              <a:ext cx="1461196" cy="8860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08"/>
                </a:lnSpc>
              </a:pPr>
              <a:r>
                <a:rPr lang="en-US" sz="4423" b="1" dirty="0">
                  <a:solidFill>
                    <a:srgbClr val="2C2C3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01</a:t>
              </a:r>
            </a:p>
          </p:txBody>
        </p:sp>
        <p:sp>
          <p:nvSpPr>
            <p:cNvPr id="54" name="TextBox 31"/>
            <p:cNvSpPr txBox="1"/>
            <p:nvPr/>
          </p:nvSpPr>
          <p:spPr>
            <a:xfrm>
              <a:off x="1461196" y="0"/>
              <a:ext cx="2970713" cy="683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959"/>
                </a:lnSpc>
                <a:spcBef>
                  <a:spcPct val="0"/>
                </a:spcBef>
              </a:pPr>
              <a:r>
                <a:rPr lang="zh-TW" altLang="en-US" sz="3299" dirty="0">
                  <a:solidFill>
                    <a:srgbClr val="2C2C3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League Spartan"/>
                  <a:sym typeface="League Spartan"/>
                </a:rPr>
                <a:t>北美</a:t>
              </a:r>
              <a:endParaRPr lang="en-US" sz="3299" dirty="0">
                <a:solidFill>
                  <a:srgbClr val="2C2C3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League Spartan"/>
                <a:sym typeface="League Spartan"/>
              </a:endParaRPr>
            </a:p>
          </p:txBody>
        </p:sp>
      </p:grpSp>
      <p:grpSp>
        <p:nvGrpSpPr>
          <p:cNvPr id="55" name="Group 32"/>
          <p:cNvGrpSpPr/>
          <p:nvPr/>
        </p:nvGrpSpPr>
        <p:grpSpPr>
          <a:xfrm>
            <a:off x="9653711" y="2370930"/>
            <a:ext cx="3323932" cy="664504"/>
            <a:chOff x="0" y="-9525"/>
            <a:chExt cx="4431909" cy="886005"/>
          </a:xfrm>
        </p:grpSpPr>
        <p:sp>
          <p:nvSpPr>
            <p:cNvPr id="56" name="TextBox 33"/>
            <p:cNvSpPr txBox="1"/>
            <p:nvPr/>
          </p:nvSpPr>
          <p:spPr>
            <a:xfrm>
              <a:off x="0" y="-9525"/>
              <a:ext cx="1461196" cy="8860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08"/>
                </a:lnSpc>
              </a:pPr>
              <a:r>
                <a:rPr lang="en-US" sz="4423" b="1">
                  <a:solidFill>
                    <a:srgbClr val="2C2C3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03</a:t>
              </a:r>
            </a:p>
          </p:txBody>
        </p:sp>
        <p:sp>
          <p:nvSpPr>
            <p:cNvPr id="57" name="TextBox 34"/>
            <p:cNvSpPr txBox="1"/>
            <p:nvPr/>
          </p:nvSpPr>
          <p:spPr>
            <a:xfrm>
              <a:off x="1461196" y="0"/>
              <a:ext cx="2970713" cy="683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959"/>
                </a:lnSpc>
                <a:spcBef>
                  <a:spcPct val="0"/>
                </a:spcBef>
              </a:pPr>
              <a:r>
                <a:rPr lang="zh-TW" altLang="en-US" sz="3299" dirty="0">
                  <a:solidFill>
                    <a:srgbClr val="2C2C3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League Spartan"/>
                  <a:sym typeface="League Spartan"/>
                </a:rPr>
                <a:t>中東</a:t>
              </a:r>
              <a:endParaRPr lang="en-US" sz="3299" dirty="0">
                <a:solidFill>
                  <a:srgbClr val="2C2C3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League Spartan"/>
                <a:sym typeface="League Spartan"/>
              </a:endParaRPr>
            </a:p>
          </p:txBody>
        </p:sp>
      </p:grpSp>
      <p:grpSp>
        <p:nvGrpSpPr>
          <p:cNvPr id="58" name="Group 35"/>
          <p:cNvGrpSpPr/>
          <p:nvPr/>
        </p:nvGrpSpPr>
        <p:grpSpPr>
          <a:xfrm>
            <a:off x="13555561" y="2370813"/>
            <a:ext cx="3323932" cy="664504"/>
            <a:chOff x="0" y="-9525"/>
            <a:chExt cx="4431909" cy="886005"/>
          </a:xfrm>
        </p:grpSpPr>
        <p:sp>
          <p:nvSpPr>
            <p:cNvPr id="59" name="TextBox 36"/>
            <p:cNvSpPr txBox="1"/>
            <p:nvPr/>
          </p:nvSpPr>
          <p:spPr>
            <a:xfrm>
              <a:off x="0" y="-9525"/>
              <a:ext cx="1461196" cy="8860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08"/>
                </a:lnSpc>
              </a:pPr>
              <a:r>
                <a:rPr lang="en-US" sz="4423" b="1">
                  <a:solidFill>
                    <a:srgbClr val="2C2C3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04</a:t>
              </a:r>
            </a:p>
          </p:txBody>
        </p:sp>
        <p:sp>
          <p:nvSpPr>
            <p:cNvPr id="60" name="TextBox 37"/>
            <p:cNvSpPr txBox="1"/>
            <p:nvPr/>
          </p:nvSpPr>
          <p:spPr>
            <a:xfrm>
              <a:off x="1461196" y="0"/>
              <a:ext cx="2970713" cy="683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959"/>
                </a:lnSpc>
                <a:spcBef>
                  <a:spcPct val="0"/>
                </a:spcBef>
              </a:pPr>
              <a:r>
                <a:rPr lang="zh-TW" altLang="en-US" sz="3299" dirty="0">
                  <a:solidFill>
                    <a:srgbClr val="2C2C3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League Spartan"/>
                  <a:sym typeface="League Spartan"/>
                </a:rPr>
                <a:t>中南美洲</a:t>
              </a:r>
              <a:endParaRPr lang="en-US" sz="3299" dirty="0">
                <a:solidFill>
                  <a:srgbClr val="2C2C3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League Spartan"/>
                <a:sym typeface="League Spartan"/>
              </a:endParaRPr>
            </a:p>
          </p:txBody>
        </p:sp>
      </p:grpSp>
      <p:sp>
        <p:nvSpPr>
          <p:cNvPr id="61" name="TextBox 17"/>
          <p:cNvSpPr txBox="1"/>
          <p:nvPr/>
        </p:nvSpPr>
        <p:spPr>
          <a:xfrm>
            <a:off x="8939043" y="3618019"/>
            <a:ext cx="4038600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地緣政治影響銷售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中國廠商積極搶單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土耳其對手具有地理位置及成本優勢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Calibri" panose="020F0502020204030204" pitchFamily="34" charset="0"/>
            </a:endParaRPr>
          </a:p>
        </p:txBody>
      </p:sp>
      <p:sp>
        <p:nvSpPr>
          <p:cNvPr id="63" name="TextBox 17"/>
          <p:cNvSpPr txBox="1"/>
          <p:nvPr/>
        </p:nvSpPr>
        <p:spPr>
          <a:xfrm>
            <a:off x="12842472" y="3618019"/>
            <a:ext cx="4038600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中國車型快速崛起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中國廠商積極進入市場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中國工廠低價搶市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主要市場為哥倫比亞以及巴西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Calibri" panose="020F0502020204030204" pitchFamily="34" charset="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800600" y="3584269"/>
            <a:ext cx="3962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關稅議題許多競爭者進入，導致大批發客戶有更多的比價空間，以價格為取向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中小型客戶統一品牌度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品質與信譽取向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07076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086101"/>
            <a:ext cx="482261" cy="7277531"/>
            <a:chOff x="0" y="0"/>
            <a:chExt cx="127015" cy="19167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015" cy="1916716"/>
            </a:xfrm>
            <a:custGeom>
              <a:avLst/>
              <a:gdLst/>
              <a:ahLst/>
              <a:cxnLst/>
              <a:rect l="l" t="t" r="r" b="b"/>
              <a:pathLst>
                <a:path w="127015" h="1916716">
                  <a:moveTo>
                    <a:pt x="0" y="0"/>
                  </a:moveTo>
                  <a:lnTo>
                    <a:pt x="127015" y="0"/>
                  </a:lnTo>
                  <a:lnTo>
                    <a:pt x="127015" y="1916716"/>
                  </a:lnTo>
                  <a:lnTo>
                    <a:pt x="0" y="1916716"/>
                  </a:lnTo>
                  <a:close/>
                </a:path>
              </a:pathLst>
            </a:custGeom>
            <a:solidFill>
              <a:srgbClr val="AB222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127015" cy="1869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4241546" y="9843270"/>
            <a:ext cx="9395844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1265648" y="1107122"/>
            <a:ext cx="4867767" cy="150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免責聲明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97747" y="3678688"/>
            <a:ext cx="15381812" cy="4063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87"/>
              </a:lnSpc>
              <a:spcBef>
                <a:spcPct val="0"/>
              </a:spcBef>
            </a:pPr>
            <a:r>
              <a:rPr lang="en-US" sz="4633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本簡報及同時發布之相關內容來自可取得之內外部資訊。</a:t>
            </a:r>
          </a:p>
          <a:p>
            <a:pPr algn="just">
              <a:lnSpc>
                <a:spcPts val="6487"/>
              </a:lnSpc>
              <a:spcBef>
                <a:spcPct val="0"/>
              </a:spcBef>
            </a:pPr>
            <a:r>
              <a:rPr lang="en-US" sz="4633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若因後列各項因素而改變或調整，如市場需求、價格變動、</a:t>
            </a:r>
          </a:p>
          <a:p>
            <a:pPr algn="just">
              <a:lnSpc>
                <a:spcPts val="6487"/>
              </a:lnSpc>
              <a:spcBef>
                <a:spcPct val="0"/>
              </a:spcBef>
            </a:pPr>
            <a:r>
              <a:rPr lang="en-US" sz="4633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國際經濟情勢、供應鏈議題、國際匯率波動及其他本公司</a:t>
            </a:r>
          </a:p>
          <a:p>
            <a:pPr algn="just">
              <a:lnSpc>
                <a:spcPts val="6487"/>
              </a:lnSpc>
              <a:spcBef>
                <a:spcPct val="0"/>
              </a:spcBef>
            </a:pPr>
            <a:r>
              <a:rPr lang="en-US" sz="4633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不能掌控因素等，本公司不負責隨時提醒或更新，</a:t>
            </a:r>
          </a:p>
          <a:p>
            <a:pPr algn="just">
              <a:lnSpc>
                <a:spcPts val="6487"/>
              </a:lnSpc>
              <a:spcBef>
                <a:spcPct val="0"/>
              </a:spcBef>
            </a:pPr>
            <a:r>
              <a:rPr lang="en-US" sz="4633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請以臺灣證券交易所公開資訊觀測站公告資訊為主要依據。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958211" y="334102"/>
            <a:ext cx="2989560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股票代號：4570</a:t>
            </a:r>
          </a:p>
        </p:txBody>
      </p:sp>
      <p:sp>
        <p:nvSpPr>
          <p:cNvPr id="9" name="AutoShape 9"/>
          <p:cNvSpPr/>
          <p:nvPr/>
        </p:nvSpPr>
        <p:spPr>
          <a:xfrm>
            <a:off x="11069402" y="631599"/>
            <a:ext cx="3491487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8"/>
          <p:cNvSpPr txBox="1"/>
          <p:nvPr/>
        </p:nvSpPr>
        <p:spPr>
          <a:xfrm>
            <a:off x="933734" y="720090"/>
            <a:ext cx="7294615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7169"/>
              </a:lnSpc>
              <a:spcBef>
                <a:spcPct val="0"/>
              </a:spcBef>
            </a:pPr>
            <a:r>
              <a:rPr lang="zh-TW" altLang="en-US" sz="6000" b="1" dirty="0"/>
              <a:t>市場策略</a:t>
            </a:r>
            <a:endParaRPr lang="en-US" sz="5974" b="1" u="none" strike="noStrike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grpSp>
        <p:nvGrpSpPr>
          <p:cNvPr id="21" name="Group 21"/>
          <p:cNvGrpSpPr/>
          <p:nvPr/>
        </p:nvGrpSpPr>
        <p:grpSpPr>
          <a:xfrm rot="-5400000">
            <a:off x="8910999" y="909999"/>
            <a:ext cx="466002" cy="18288000"/>
            <a:chOff x="0" y="0"/>
            <a:chExt cx="122733" cy="481659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2733" cy="4816592"/>
            </a:xfrm>
            <a:custGeom>
              <a:avLst/>
              <a:gdLst/>
              <a:ahLst/>
              <a:cxnLst/>
              <a:rect l="l" t="t" r="r" b="b"/>
              <a:pathLst>
                <a:path w="122733" h="4816592">
                  <a:moveTo>
                    <a:pt x="0" y="0"/>
                  </a:moveTo>
                  <a:lnTo>
                    <a:pt x="122733" y="0"/>
                  </a:lnTo>
                  <a:lnTo>
                    <a:pt x="122733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AB2222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47625"/>
              <a:ext cx="122733" cy="47689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4958211" y="334102"/>
            <a:ext cx="2989560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股票代號：4570</a:t>
            </a:r>
          </a:p>
        </p:txBody>
      </p:sp>
      <p:sp>
        <p:nvSpPr>
          <p:cNvPr id="39" name="AutoShape 39"/>
          <p:cNvSpPr/>
          <p:nvPr/>
        </p:nvSpPr>
        <p:spPr>
          <a:xfrm>
            <a:off x="11069402" y="631599"/>
            <a:ext cx="3491487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0" name="Freeform 40"/>
          <p:cNvSpPr/>
          <p:nvPr/>
        </p:nvSpPr>
        <p:spPr>
          <a:xfrm>
            <a:off x="329497" y="272219"/>
            <a:ext cx="1337097" cy="590203"/>
          </a:xfrm>
          <a:custGeom>
            <a:avLst/>
            <a:gdLst/>
            <a:ahLst/>
            <a:cxnLst/>
            <a:rect l="l" t="t" r="r" b="b"/>
            <a:pathLst>
              <a:path w="1337097" h="590203">
                <a:moveTo>
                  <a:pt x="0" y="0"/>
                </a:moveTo>
                <a:lnTo>
                  <a:pt x="1337097" y="0"/>
                </a:lnTo>
                <a:lnTo>
                  <a:pt x="1337097" y="590203"/>
                </a:lnTo>
                <a:lnTo>
                  <a:pt x="0" y="5902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1" name="AutoShape 8"/>
          <p:cNvSpPr/>
          <p:nvPr/>
        </p:nvSpPr>
        <p:spPr>
          <a:xfrm>
            <a:off x="1579901" y="3279840"/>
            <a:ext cx="3001140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2" name="AutoShape 9"/>
          <p:cNvSpPr/>
          <p:nvPr/>
        </p:nvSpPr>
        <p:spPr>
          <a:xfrm>
            <a:off x="5529421" y="3279840"/>
            <a:ext cx="3001140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3" name="AutoShape 10"/>
          <p:cNvSpPr/>
          <p:nvPr/>
        </p:nvSpPr>
        <p:spPr>
          <a:xfrm>
            <a:off x="9653711" y="3279840"/>
            <a:ext cx="3001140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4" name="AutoShape 13"/>
          <p:cNvSpPr/>
          <p:nvPr/>
        </p:nvSpPr>
        <p:spPr>
          <a:xfrm>
            <a:off x="13612366" y="3279840"/>
            <a:ext cx="3001140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5" name="Group 14"/>
          <p:cNvGrpSpPr/>
          <p:nvPr/>
        </p:nvGrpSpPr>
        <p:grpSpPr>
          <a:xfrm>
            <a:off x="5529421" y="2370930"/>
            <a:ext cx="3323932" cy="664387"/>
            <a:chOff x="0" y="-9525"/>
            <a:chExt cx="4431909" cy="885849"/>
          </a:xfrm>
        </p:grpSpPr>
        <p:sp>
          <p:nvSpPr>
            <p:cNvPr id="46" name="TextBox 15"/>
            <p:cNvSpPr txBox="1"/>
            <p:nvPr/>
          </p:nvSpPr>
          <p:spPr>
            <a:xfrm>
              <a:off x="0" y="-9525"/>
              <a:ext cx="1461196" cy="885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08"/>
                </a:lnSpc>
              </a:pPr>
              <a:r>
                <a:rPr lang="en-US" sz="4423" b="1">
                  <a:solidFill>
                    <a:srgbClr val="2C2C3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02</a:t>
              </a:r>
            </a:p>
          </p:txBody>
        </p:sp>
        <p:sp>
          <p:nvSpPr>
            <p:cNvPr id="47" name="TextBox 16"/>
            <p:cNvSpPr txBox="1"/>
            <p:nvPr/>
          </p:nvSpPr>
          <p:spPr>
            <a:xfrm>
              <a:off x="1461196" y="0"/>
              <a:ext cx="2970713" cy="647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959"/>
                </a:lnSpc>
                <a:spcBef>
                  <a:spcPct val="0"/>
                </a:spcBef>
              </a:pPr>
              <a:r>
                <a:rPr lang="zh-TW" altLang="en-US" sz="3299" u="none" strike="noStrike" dirty="0">
                  <a:solidFill>
                    <a:srgbClr val="2C2C3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League Spartan"/>
                  <a:sym typeface="League Spartan"/>
                </a:rPr>
                <a:t>墨西哥</a:t>
              </a:r>
              <a:endParaRPr lang="en-US" sz="3299" u="none" strike="noStrike" dirty="0">
                <a:solidFill>
                  <a:srgbClr val="2C2C3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League Spartan"/>
                <a:sym typeface="League Spartan"/>
              </a:endParaRPr>
            </a:p>
          </p:txBody>
        </p:sp>
      </p:grpSp>
      <p:sp>
        <p:nvSpPr>
          <p:cNvPr id="48" name="TextBox 17"/>
          <p:cNvSpPr txBox="1"/>
          <p:nvPr/>
        </p:nvSpPr>
        <p:spPr>
          <a:xfrm>
            <a:off x="656498" y="3682047"/>
            <a:ext cx="4038600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擴大在地倉儲，準備接觸大型連鎖通路商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加強目錄資料整合，轉換為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  <a:cs typeface="Calibri" panose="020F0502020204030204" pitchFamily="34" charset="0"/>
              </a:rPr>
              <a:t>ACES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Calibri" panose="020F0502020204030204" pitchFamily="34" charset="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  <a:cs typeface="Calibri" panose="020F0502020204030204" pitchFamily="34" charset="0"/>
              </a:rPr>
              <a:t>&amp;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Calibri" panose="020F0502020204030204" pitchFamily="34" charset="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  <a:cs typeface="Calibri" panose="020F0502020204030204" pitchFamily="34" charset="0"/>
              </a:rPr>
              <a:t>PIES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，以提升服務及新產品導入速度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針對皮卡車款進行開發，在地經營區隔化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Calibri" panose="020F0502020204030204" pitchFamily="34" charset="0"/>
            </a:endParaRPr>
          </a:p>
        </p:txBody>
      </p:sp>
      <p:grpSp>
        <p:nvGrpSpPr>
          <p:cNvPr id="52" name="Group 29"/>
          <p:cNvGrpSpPr/>
          <p:nvPr/>
        </p:nvGrpSpPr>
        <p:grpSpPr>
          <a:xfrm>
            <a:off x="1579901" y="2370930"/>
            <a:ext cx="3323932" cy="664504"/>
            <a:chOff x="0" y="-9525"/>
            <a:chExt cx="4431909" cy="886005"/>
          </a:xfrm>
        </p:grpSpPr>
        <p:sp>
          <p:nvSpPr>
            <p:cNvPr id="53" name="TextBox 30"/>
            <p:cNvSpPr txBox="1"/>
            <p:nvPr/>
          </p:nvSpPr>
          <p:spPr>
            <a:xfrm>
              <a:off x="0" y="-9525"/>
              <a:ext cx="1461196" cy="8860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08"/>
                </a:lnSpc>
              </a:pPr>
              <a:r>
                <a:rPr lang="en-US" sz="4423" b="1" dirty="0">
                  <a:solidFill>
                    <a:srgbClr val="2C2C3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01</a:t>
              </a:r>
            </a:p>
          </p:txBody>
        </p:sp>
        <p:sp>
          <p:nvSpPr>
            <p:cNvPr id="54" name="TextBox 31"/>
            <p:cNvSpPr txBox="1"/>
            <p:nvPr/>
          </p:nvSpPr>
          <p:spPr>
            <a:xfrm>
              <a:off x="1461196" y="0"/>
              <a:ext cx="2970713" cy="683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959"/>
                </a:lnSpc>
                <a:spcBef>
                  <a:spcPct val="0"/>
                </a:spcBef>
              </a:pPr>
              <a:r>
                <a:rPr lang="zh-TW" altLang="en-US" sz="3299" dirty="0">
                  <a:solidFill>
                    <a:srgbClr val="2C2C3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League Spartan"/>
                  <a:sym typeface="League Spartan"/>
                </a:rPr>
                <a:t>北美</a:t>
              </a:r>
              <a:endParaRPr lang="en-US" sz="3299" dirty="0">
                <a:solidFill>
                  <a:srgbClr val="2C2C3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League Spartan"/>
                <a:sym typeface="League Spartan"/>
              </a:endParaRPr>
            </a:p>
          </p:txBody>
        </p:sp>
      </p:grpSp>
      <p:grpSp>
        <p:nvGrpSpPr>
          <p:cNvPr id="55" name="Group 32"/>
          <p:cNvGrpSpPr/>
          <p:nvPr/>
        </p:nvGrpSpPr>
        <p:grpSpPr>
          <a:xfrm>
            <a:off x="9653711" y="2370930"/>
            <a:ext cx="3323932" cy="664504"/>
            <a:chOff x="0" y="-9525"/>
            <a:chExt cx="4431909" cy="886005"/>
          </a:xfrm>
        </p:grpSpPr>
        <p:sp>
          <p:nvSpPr>
            <p:cNvPr id="56" name="TextBox 33"/>
            <p:cNvSpPr txBox="1"/>
            <p:nvPr/>
          </p:nvSpPr>
          <p:spPr>
            <a:xfrm>
              <a:off x="0" y="-9525"/>
              <a:ext cx="1461196" cy="8860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08"/>
                </a:lnSpc>
              </a:pPr>
              <a:r>
                <a:rPr lang="en-US" sz="4423" b="1">
                  <a:solidFill>
                    <a:srgbClr val="2C2C3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03</a:t>
              </a:r>
            </a:p>
          </p:txBody>
        </p:sp>
        <p:sp>
          <p:nvSpPr>
            <p:cNvPr id="57" name="TextBox 34"/>
            <p:cNvSpPr txBox="1"/>
            <p:nvPr/>
          </p:nvSpPr>
          <p:spPr>
            <a:xfrm>
              <a:off x="1461196" y="0"/>
              <a:ext cx="2970713" cy="683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959"/>
                </a:lnSpc>
                <a:spcBef>
                  <a:spcPct val="0"/>
                </a:spcBef>
              </a:pPr>
              <a:r>
                <a:rPr lang="zh-TW" altLang="en-US" sz="3299" dirty="0">
                  <a:solidFill>
                    <a:srgbClr val="2C2C3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League Spartan"/>
                  <a:sym typeface="League Spartan"/>
                </a:rPr>
                <a:t>中東</a:t>
              </a:r>
              <a:endParaRPr lang="en-US" sz="3299" dirty="0">
                <a:solidFill>
                  <a:srgbClr val="2C2C3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League Spartan"/>
                <a:sym typeface="League Spartan"/>
              </a:endParaRPr>
            </a:p>
          </p:txBody>
        </p:sp>
      </p:grpSp>
      <p:grpSp>
        <p:nvGrpSpPr>
          <p:cNvPr id="58" name="Group 35"/>
          <p:cNvGrpSpPr/>
          <p:nvPr/>
        </p:nvGrpSpPr>
        <p:grpSpPr>
          <a:xfrm>
            <a:off x="13555561" y="2370813"/>
            <a:ext cx="3323932" cy="664504"/>
            <a:chOff x="0" y="-9525"/>
            <a:chExt cx="4431909" cy="886005"/>
          </a:xfrm>
        </p:grpSpPr>
        <p:sp>
          <p:nvSpPr>
            <p:cNvPr id="59" name="TextBox 36"/>
            <p:cNvSpPr txBox="1"/>
            <p:nvPr/>
          </p:nvSpPr>
          <p:spPr>
            <a:xfrm>
              <a:off x="0" y="-9525"/>
              <a:ext cx="1461196" cy="8860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08"/>
                </a:lnSpc>
              </a:pPr>
              <a:r>
                <a:rPr lang="en-US" sz="4423" b="1">
                  <a:solidFill>
                    <a:srgbClr val="2C2C3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04</a:t>
              </a:r>
            </a:p>
          </p:txBody>
        </p:sp>
        <p:sp>
          <p:nvSpPr>
            <p:cNvPr id="60" name="TextBox 37"/>
            <p:cNvSpPr txBox="1"/>
            <p:nvPr/>
          </p:nvSpPr>
          <p:spPr>
            <a:xfrm>
              <a:off x="1461196" y="0"/>
              <a:ext cx="2970713" cy="683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959"/>
                </a:lnSpc>
                <a:spcBef>
                  <a:spcPct val="0"/>
                </a:spcBef>
              </a:pPr>
              <a:r>
                <a:rPr lang="zh-TW" altLang="en-US" sz="3299" dirty="0">
                  <a:solidFill>
                    <a:srgbClr val="2C2C3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League Spartan"/>
                  <a:sym typeface="League Spartan"/>
                </a:rPr>
                <a:t>中南美洲</a:t>
              </a:r>
              <a:endParaRPr lang="en-US" sz="3299" dirty="0">
                <a:solidFill>
                  <a:srgbClr val="2C2C3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League Spartan"/>
                <a:sym typeface="League Spartan"/>
              </a:endParaRPr>
            </a:p>
          </p:txBody>
        </p:sp>
      </p:grpSp>
      <p:sp>
        <p:nvSpPr>
          <p:cNvPr id="61" name="TextBox 17"/>
          <p:cNvSpPr txBox="1"/>
          <p:nvPr/>
        </p:nvSpPr>
        <p:spPr>
          <a:xfrm>
            <a:off x="9052163" y="3618136"/>
            <a:ext cx="3825637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自有品牌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(JASON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&amp;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BAW)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能見度高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提高品牌行銷能見度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提供行銷資源給自有品牌代理商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推展其他產品線，提供一站式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(One-Stop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Shopping)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採購服務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Calibri" panose="020F0502020204030204" pitchFamily="34" charset="0"/>
            </a:endParaRPr>
          </a:p>
        </p:txBody>
      </p:sp>
      <p:sp>
        <p:nvSpPr>
          <p:cNvPr id="63" name="TextBox 17"/>
          <p:cNvSpPr txBox="1"/>
          <p:nvPr/>
        </p:nvSpPr>
        <p:spPr>
          <a:xfrm>
            <a:off x="12842472" y="3618019"/>
            <a:ext cx="4038600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當地業務經理主動開發客戶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參訪當地展覽，主動接洽客戶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評估哥倫比亞設立當地據點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Calibri" panose="020F0502020204030204" pitchFamily="34" charset="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800600" y="3584269"/>
            <a:ext cx="3962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四號倉庫第四季正式營運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2026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年預計啟動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號跟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號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衛星倉庫計畫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，搶佔中小批發客戶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47155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1"/>
          <p:cNvGrpSpPr/>
          <p:nvPr/>
        </p:nvGrpSpPr>
        <p:grpSpPr>
          <a:xfrm rot="-5400000">
            <a:off x="8910999" y="909999"/>
            <a:ext cx="466002" cy="18288000"/>
            <a:chOff x="0" y="0"/>
            <a:chExt cx="122733" cy="481659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2733" cy="4816592"/>
            </a:xfrm>
            <a:custGeom>
              <a:avLst/>
              <a:gdLst/>
              <a:ahLst/>
              <a:cxnLst/>
              <a:rect l="l" t="t" r="r" b="b"/>
              <a:pathLst>
                <a:path w="122733" h="4816592">
                  <a:moveTo>
                    <a:pt x="0" y="0"/>
                  </a:moveTo>
                  <a:lnTo>
                    <a:pt x="122733" y="0"/>
                  </a:lnTo>
                  <a:lnTo>
                    <a:pt x="122733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AB2222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47625"/>
              <a:ext cx="122733" cy="47689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4958211" y="334102"/>
            <a:ext cx="2989560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股票代號：4570</a:t>
            </a:r>
          </a:p>
        </p:txBody>
      </p:sp>
      <p:sp>
        <p:nvSpPr>
          <p:cNvPr id="39" name="AutoShape 39"/>
          <p:cNvSpPr/>
          <p:nvPr/>
        </p:nvSpPr>
        <p:spPr>
          <a:xfrm>
            <a:off x="11069402" y="631599"/>
            <a:ext cx="3491487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0" name="Freeform 40"/>
          <p:cNvSpPr/>
          <p:nvPr/>
        </p:nvSpPr>
        <p:spPr>
          <a:xfrm>
            <a:off x="329497" y="272219"/>
            <a:ext cx="1337097" cy="590203"/>
          </a:xfrm>
          <a:custGeom>
            <a:avLst/>
            <a:gdLst/>
            <a:ahLst/>
            <a:cxnLst/>
            <a:rect l="l" t="t" r="r" b="b"/>
            <a:pathLst>
              <a:path w="1337097" h="590203">
                <a:moveTo>
                  <a:pt x="0" y="0"/>
                </a:moveTo>
                <a:lnTo>
                  <a:pt x="1337097" y="0"/>
                </a:lnTo>
                <a:lnTo>
                  <a:pt x="1337097" y="590203"/>
                </a:lnTo>
                <a:lnTo>
                  <a:pt x="0" y="5902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1" name="矩形 40"/>
          <p:cNvSpPr/>
          <p:nvPr/>
        </p:nvSpPr>
        <p:spPr>
          <a:xfrm>
            <a:off x="6705600" y="862422"/>
            <a:ext cx="48148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/>
              <a:t>墨西哥</a:t>
            </a:r>
            <a:r>
              <a:rPr lang="en-US" altLang="zh-TW" sz="4800" b="1" dirty="0"/>
              <a:t>-</a:t>
            </a:r>
            <a:r>
              <a:rPr lang="zh-TW" altLang="zh-TW" sz="4800" b="1" dirty="0"/>
              <a:t>拓展計劃</a:t>
            </a:r>
            <a:endParaRPr lang="zh-TW" altLang="en-US" sz="4800" b="1" dirty="0"/>
          </a:p>
        </p:txBody>
      </p:sp>
      <p:pic>
        <p:nvPicPr>
          <p:cNvPr id="10" name="內容版面配置區 6">
            <a:extLst>
              <a:ext uri="{FF2B5EF4-FFF2-40B4-BE49-F238E27FC236}">
                <a16:creationId xmlns:a16="http://schemas.microsoft.com/office/drawing/2014/main" id="{A1154617-50E2-41CF-8427-7BD8DA5E9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603760"/>
            <a:ext cx="14702117" cy="803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12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1"/>
          <p:cNvGrpSpPr/>
          <p:nvPr/>
        </p:nvGrpSpPr>
        <p:grpSpPr>
          <a:xfrm rot="-5400000">
            <a:off x="8910999" y="909999"/>
            <a:ext cx="466002" cy="18288000"/>
            <a:chOff x="0" y="0"/>
            <a:chExt cx="122733" cy="481659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2733" cy="4816592"/>
            </a:xfrm>
            <a:custGeom>
              <a:avLst/>
              <a:gdLst/>
              <a:ahLst/>
              <a:cxnLst/>
              <a:rect l="l" t="t" r="r" b="b"/>
              <a:pathLst>
                <a:path w="122733" h="4816592">
                  <a:moveTo>
                    <a:pt x="0" y="0"/>
                  </a:moveTo>
                  <a:lnTo>
                    <a:pt x="122733" y="0"/>
                  </a:lnTo>
                  <a:lnTo>
                    <a:pt x="122733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AB2222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47625"/>
              <a:ext cx="122733" cy="47689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4958211" y="334102"/>
            <a:ext cx="2989560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股票代號：4570</a:t>
            </a:r>
          </a:p>
        </p:txBody>
      </p:sp>
      <p:sp>
        <p:nvSpPr>
          <p:cNvPr id="39" name="AutoShape 39"/>
          <p:cNvSpPr/>
          <p:nvPr/>
        </p:nvSpPr>
        <p:spPr>
          <a:xfrm>
            <a:off x="11069402" y="631599"/>
            <a:ext cx="3491487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0" name="Freeform 40"/>
          <p:cNvSpPr/>
          <p:nvPr/>
        </p:nvSpPr>
        <p:spPr>
          <a:xfrm>
            <a:off x="329497" y="272219"/>
            <a:ext cx="1337097" cy="590203"/>
          </a:xfrm>
          <a:custGeom>
            <a:avLst/>
            <a:gdLst/>
            <a:ahLst/>
            <a:cxnLst/>
            <a:rect l="l" t="t" r="r" b="b"/>
            <a:pathLst>
              <a:path w="1337097" h="590203">
                <a:moveTo>
                  <a:pt x="0" y="0"/>
                </a:moveTo>
                <a:lnTo>
                  <a:pt x="1337097" y="0"/>
                </a:lnTo>
                <a:lnTo>
                  <a:pt x="1337097" y="590203"/>
                </a:lnTo>
                <a:lnTo>
                  <a:pt x="0" y="5902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978995" y="3162300"/>
            <a:ext cx="15773400" cy="598844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zh-TW" altLang="en-US" b="1" dirty="0">
                <a:latin typeface="+mj-ea"/>
              </a:rPr>
              <a:t>整台車開發</a:t>
            </a:r>
            <a:r>
              <a:rPr lang="en-US" altLang="zh-TW" b="1" dirty="0">
                <a:latin typeface="+mj-ea"/>
              </a:rPr>
              <a:t>(</a:t>
            </a:r>
            <a:r>
              <a:rPr lang="zh-TW" altLang="en-US" b="1" dirty="0">
                <a:latin typeface="+mj-ea"/>
              </a:rPr>
              <a:t>含底盤</a:t>
            </a:r>
            <a:r>
              <a:rPr lang="en-US" altLang="zh-TW" b="1" dirty="0">
                <a:latin typeface="+mj-ea"/>
              </a:rPr>
              <a:t>/</a:t>
            </a:r>
            <a:r>
              <a:rPr lang="zh-TW" altLang="en-US" b="1" dirty="0">
                <a:latin typeface="+mj-ea"/>
              </a:rPr>
              <a:t>外購件</a:t>
            </a:r>
            <a:r>
              <a:rPr lang="en-US" altLang="zh-TW" b="1" dirty="0">
                <a:latin typeface="+mj-ea"/>
              </a:rPr>
              <a:t>)</a:t>
            </a:r>
            <a:endParaRPr lang="en-US" altLang="zh-TW" b="1" dirty="0">
              <a:solidFill>
                <a:srgbClr val="0070C0"/>
              </a:solidFill>
              <a:latin typeface="+mj-ea"/>
            </a:endParaRPr>
          </a:p>
          <a:p>
            <a:pPr marL="1114425" lvl="1" indent="-428625" algn="ctr">
              <a:buFont typeface="Wingdings" panose="05000000000000000000" pitchFamily="2" charset="2"/>
              <a:buChar char="l"/>
            </a:pPr>
            <a:endParaRPr lang="en-US" altLang="zh-TW" sz="2400" b="1" dirty="0">
              <a:solidFill>
                <a:srgbClr val="0070C0"/>
              </a:solidFill>
              <a:latin typeface="+mj-ea"/>
            </a:endParaRPr>
          </a:p>
          <a:p>
            <a:pPr marL="1371600" lvl="1" indent="-685800">
              <a:buFont typeface="+mj-lt"/>
              <a:buAutoNum type="arabicPeriod"/>
            </a:pPr>
            <a:r>
              <a:rPr lang="zh-TW" altLang="en-US" sz="4200" b="1" dirty="0">
                <a:latin typeface="+mj-ea"/>
              </a:rPr>
              <a:t>全球銷售前百大新車 </a:t>
            </a:r>
            <a:r>
              <a:rPr lang="en-US" altLang="zh-TW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(</a:t>
            </a:r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資料來源：北美</a:t>
            </a:r>
            <a:r>
              <a:rPr lang="en-US" altLang="zh-TW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/</a:t>
            </a:r>
            <a:r>
              <a:rPr lang="zh-TW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墨西哥</a:t>
            </a:r>
            <a:r>
              <a:rPr lang="en-US" altLang="zh-TW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VIO)</a:t>
            </a:r>
          </a:p>
          <a:p>
            <a:pPr marL="1371600" lvl="1" indent="-685800">
              <a:buFont typeface="+mj-lt"/>
              <a:buAutoNum type="arabicPeriod"/>
            </a:pPr>
            <a:endParaRPr lang="en-US" altLang="zh-TW" sz="24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</a:endParaRPr>
          </a:p>
          <a:p>
            <a:pPr marL="1371600" lvl="1" indent="-685800">
              <a:buFont typeface="+mj-lt"/>
              <a:buAutoNum type="arabicPeriod"/>
            </a:pPr>
            <a:r>
              <a:rPr lang="zh-TW" altLang="en-US" sz="4200" b="1" dirty="0">
                <a:latin typeface="+mj-ea"/>
              </a:rPr>
              <a:t>中國車</a:t>
            </a:r>
            <a:endParaRPr lang="en-US" altLang="zh-TW" sz="4200" b="1" dirty="0">
              <a:latin typeface="+mj-ea"/>
            </a:endParaRPr>
          </a:p>
          <a:p>
            <a:pPr marL="1371600" lvl="1" indent="-685800">
              <a:buFont typeface="+mj-lt"/>
              <a:buAutoNum type="arabicPeriod"/>
            </a:pPr>
            <a:endParaRPr lang="en-US" altLang="zh-TW" sz="2400" b="1" dirty="0">
              <a:latin typeface="+mj-ea"/>
            </a:endParaRP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1" name="矩形 40"/>
          <p:cNvSpPr/>
          <p:nvPr/>
        </p:nvSpPr>
        <p:spPr>
          <a:xfrm>
            <a:off x="1058518" y="1264503"/>
            <a:ext cx="5879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/>
              <a:t>自主開發新產品條件</a:t>
            </a:r>
          </a:p>
        </p:txBody>
      </p:sp>
      <p:sp>
        <p:nvSpPr>
          <p:cNvPr id="10" name="矩形 9"/>
          <p:cNvSpPr/>
          <p:nvPr/>
        </p:nvSpPr>
        <p:spPr>
          <a:xfrm>
            <a:off x="889176" y="1997214"/>
            <a:ext cx="5879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/>
              <a:t>增加目標市場覆蓋率</a:t>
            </a:r>
          </a:p>
        </p:txBody>
      </p:sp>
    </p:spTree>
    <p:extLst>
      <p:ext uri="{BB962C8B-B14F-4D97-AF65-F5344CB8AC3E}">
        <p14:creationId xmlns:p14="http://schemas.microsoft.com/office/powerpoint/2010/main" val="1132917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1"/>
          <p:cNvGrpSpPr/>
          <p:nvPr/>
        </p:nvGrpSpPr>
        <p:grpSpPr>
          <a:xfrm rot="-5400000">
            <a:off x="8910999" y="909999"/>
            <a:ext cx="466002" cy="18288000"/>
            <a:chOff x="0" y="0"/>
            <a:chExt cx="122733" cy="481659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2733" cy="4816592"/>
            </a:xfrm>
            <a:custGeom>
              <a:avLst/>
              <a:gdLst/>
              <a:ahLst/>
              <a:cxnLst/>
              <a:rect l="l" t="t" r="r" b="b"/>
              <a:pathLst>
                <a:path w="122733" h="4816592">
                  <a:moveTo>
                    <a:pt x="0" y="0"/>
                  </a:moveTo>
                  <a:lnTo>
                    <a:pt x="122733" y="0"/>
                  </a:lnTo>
                  <a:lnTo>
                    <a:pt x="122733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AB2222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47625"/>
              <a:ext cx="122733" cy="47689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4958211" y="334102"/>
            <a:ext cx="2989560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股票代號：4570</a:t>
            </a:r>
          </a:p>
        </p:txBody>
      </p:sp>
      <p:sp>
        <p:nvSpPr>
          <p:cNvPr id="39" name="AutoShape 39"/>
          <p:cNvSpPr/>
          <p:nvPr/>
        </p:nvSpPr>
        <p:spPr>
          <a:xfrm>
            <a:off x="11069402" y="631599"/>
            <a:ext cx="3491487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0" name="Freeform 40"/>
          <p:cNvSpPr/>
          <p:nvPr/>
        </p:nvSpPr>
        <p:spPr>
          <a:xfrm>
            <a:off x="329497" y="272219"/>
            <a:ext cx="1337097" cy="590203"/>
          </a:xfrm>
          <a:custGeom>
            <a:avLst/>
            <a:gdLst/>
            <a:ahLst/>
            <a:cxnLst/>
            <a:rect l="l" t="t" r="r" b="b"/>
            <a:pathLst>
              <a:path w="1337097" h="590203">
                <a:moveTo>
                  <a:pt x="0" y="0"/>
                </a:moveTo>
                <a:lnTo>
                  <a:pt x="1337097" y="0"/>
                </a:lnTo>
                <a:lnTo>
                  <a:pt x="1337097" y="590203"/>
                </a:lnTo>
                <a:lnTo>
                  <a:pt x="0" y="5902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1" name="矩形 40"/>
          <p:cNvSpPr/>
          <p:nvPr/>
        </p:nvSpPr>
        <p:spPr>
          <a:xfrm>
            <a:off x="1058518" y="1264503"/>
            <a:ext cx="5879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/>
              <a:t>自主開發新產品條件</a:t>
            </a:r>
          </a:p>
        </p:txBody>
      </p:sp>
      <p:sp>
        <p:nvSpPr>
          <p:cNvPr id="10" name="矩形 9"/>
          <p:cNvSpPr/>
          <p:nvPr/>
        </p:nvSpPr>
        <p:spPr>
          <a:xfrm>
            <a:off x="889176" y="1997214"/>
            <a:ext cx="5879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/>
              <a:t>增加目標市場覆蓋率</a:t>
            </a:r>
          </a:p>
        </p:txBody>
      </p:sp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89C9CFEB-C961-47AA-BC30-23D6CAEBB8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097067"/>
              </p:ext>
            </p:extLst>
          </p:nvPr>
        </p:nvGraphicFramePr>
        <p:xfrm>
          <a:off x="7307983" y="1145791"/>
          <a:ext cx="7685239" cy="8419359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141846">
                  <a:extLst>
                    <a:ext uri="{9D8B030D-6E8A-4147-A177-3AD203B41FA5}">
                      <a16:colId xmlns:a16="http://schemas.microsoft.com/office/drawing/2014/main" val="2228832711"/>
                    </a:ext>
                  </a:extLst>
                </a:gridCol>
                <a:gridCol w="4582588">
                  <a:extLst>
                    <a:ext uri="{9D8B030D-6E8A-4147-A177-3AD203B41FA5}">
                      <a16:colId xmlns:a16="http://schemas.microsoft.com/office/drawing/2014/main" val="357668228"/>
                    </a:ext>
                  </a:extLst>
                </a:gridCol>
                <a:gridCol w="1960805">
                  <a:extLst>
                    <a:ext uri="{9D8B030D-6E8A-4147-A177-3AD203B41FA5}">
                      <a16:colId xmlns:a16="http://schemas.microsoft.com/office/drawing/2014/main" val="2998850290"/>
                    </a:ext>
                  </a:extLst>
                </a:gridCol>
              </a:tblGrid>
              <a:tr h="374829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排名</a:t>
                      </a:r>
                      <a:endParaRPr lang="zh-TW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車款</a:t>
                      </a:r>
                      <a:endParaRPr lang="zh-TW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VIO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9086855"/>
                  </a:ext>
                </a:extLst>
              </a:tr>
              <a:tr h="3748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en-US" altLang="zh-TW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Honda CR-V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332M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7289609"/>
                  </a:ext>
                </a:extLst>
              </a:tr>
              <a:tr h="3748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en-US" altLang="zh-TW" sz="20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Toyota RAV4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276M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96098592"/>
                  </a:ext>
                </a:extLst>
              </a:tr>
              <a:tr h="3748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en-US" altLang="zh-TW" sz="20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Toyota Camry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230M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57688109"/>
                  </a:ext>
                </a:extLst>
              </a:tr>
              <a:tr h="40332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en-US" altLang="zh-TW" sz="20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Chevrolet Silverado 1500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212M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7034164"/>
                  </a:ext>
                </a:extLst>
              </a:tr>
              <a:tr h="3748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en-US" altLang="zh-TW" sz="20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Chevrolet </a:t>
                      </a:r>
                      <a:r>
                        <a:rPr lang="en-US" sz="2000" b="1" u="none" strike="noStrike" dirty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Trax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173M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91735299"/>
                  </a:ext>
                </a:extLst>
              </a:tr>
              <a:tr h="62946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en-US" altLang="zh-TW" sz="20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Subaru </a:t>
                      </a:r>
                      <a:r>
                        <a:rPr lang="en-US" sz="2000" b="1" u="none" strike="noStrike" dirty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Crosstrek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171M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38739419"/>
                  </a:ext>
                </a:extLst>
              </a:tr>
              <a:tr h="3748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en-US" altLang="zh-TW" sz="20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Toyota Corolla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165M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34847214"/>
                  </a:ext>
                </a:extLst>
              </a:tr>
              <a:tr h="3748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en-US" altLang="zh-TW" sz="20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Tesla Y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161M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34463478"/>
                  </a:ext>
                </a:extLst>
              </a:tr>
              <a:tr h="3748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en-US" altLang="zh-TW" sz="20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Honda Civic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158M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0014605"/>
                  </a:ext>
                </a:extLst>
              </a:tr>
              <a:tr h="62946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en-US" altLang="zh-TW" sz="20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Chevrolet Equinox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157M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19849831"/>
                  </a:ext>
                </a:extLst>
              </a:tr>
              <a:tr h="3748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endParaRPr lang="en-US" altLang="zh-TW" sz="20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Hyundai Tucson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152M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7433735"/>
                  </a:ext>
                </a:extLst>
              </a:tr>
              <a:tr h="3748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endParaRPr lang="en-US" altLang="zh-TW" sz="20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Subaru Outback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150M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52675549"/>
                  </a:ext>
                </a:extLst>
              </a:tr>
              <a:tr h="3748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</a:t>
                      </a:r>
                      <a:endParaRPr lang="en-US" altLang="zh-TW" sz="20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Honda HR-V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130M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9757384"/>
                  </a:ext>
                </a:extLst>
              </a:tr>
              <a:tr h="3748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  <a:endParaRPr lang="en-US" altLang="zh-TW" sz="20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Chevrolet Silverado 2500 HD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128M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5811733"/>
                  </a:ext>
                </a:extLst>
              </a:tr>
              <a:tr h="3850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en-US" altLang="zh-TW" sz="20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GMC Sierra 1500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123M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62630417"/>
                  </a:ext>
                </a:extLst>
              </a:tr>
              <a:tr h="3748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</a:t>
                      </a:r>
                      <a:endParaRPr lang="en-US" altLang="zh-TW" sz="20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Ford F-150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111M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0057871"/>
                  </a:ext>
                </a:extLst>
              </a:tr>
              <a:tr h="3748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</a:t>
                      </a:r>
                      <a:endParaRPr lang="en-US" altLang="zh-TW" sz="20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Honda Accord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110M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24668656"/>
                  </a:ext>
                </a:extLst>
              </a:tr>
              <a:tr h="3748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  <a:endParaRPr lang="en-US" altLang="zh-TW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Jeep Wrangler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109M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11173554"/>
                  </a:ext>
                </a:extLst>
              </a:tr>
              <a:tr h="3748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</a:t>
                      </a:r>
                      <a:endParaRPr lang="en-US" altLang="zh-TW" sz="20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Kia Sportage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103M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9062808"/>
                  </a:ext>
                </a:extLst>
              </a:tr>
              <a:tr h="37482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endParaRPr lang="en-US" altLang="zh-TW" sz="20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Toyota Tundra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97K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612915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7369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1"/>
          <p:cNvGrpSpPr/>
          <p:nvPr/>
        </p:nvGrpSpPr>
        <p:grpSpPr>
          <a:xfrm rot="-5400000">
            <a:off x="8910999" y="909999"/>
            <a:ext cx="466002" cy="18288000"/>
            <a:chOff x="0" y="0"/>
            <a:chExt cx="122733" cy="481659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2733" cy="4816592"/>
            </a:xfrm>
            <a:custGeom>
              <a:avLst/>
              <a:gdLst/>
              <a:ahLst/>
              <a:cxnLst/>
              <a:rect l="l" t="t" r="r" b="b"/>
              <a:pathLst>
                <a:path w="122733" h="4816592">
                  <a:moveTo>
                    <a:pt x="0" y="0"/>
                  </a:moveTo>
                  <a:lnTo>
                    <a:pt x="122733" y="0"/>
                  </a:lnTo>
                  <a:lnTo>
                    <a:pt x="122733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AB2222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47625"/>
              <a:ext cx="122733" cy="47689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4958211" y="334102"/>
            <a:ext cx="2989560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股票代號：4570</a:t>
            </a:r>
          </a:p>
        </p:txBody>
      </p:sp>
      <p:sp>
        <p:nvSpPr>
          <p:cNvPr id="39" name="AutoShape 39"/>
          <p:cNvSpPr/>
          <p:nvPr/>
        </p:nvSpPr>
        <p:spPr>
          <a:xfrm>
            <a:off x="11069402" y="631599"/>
            <a:ext cx="3491487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0" name="Freeform 40"/>
          <p:cNvSpPr/>
          <p:nvPr/>
        </p:nvSpPr>
        <p:spPr>
          <a:xfrm>
            <a:off x="329497" y="272219"/>
            <a:ext cx="1337097" cy="590203"/>
          </a:xfrm>
          <a:custGeom>
            <a:avLst/>
            <a:gdLst/>
            <a:ahLst/>
            <a:cxnLst/>
            <a:rect l="l" t="t" r="r" b="b"/>
            <a:pathLst>
              <a:path w="1337097" h="590203">
                <a:moveTo>
                  <a:pt x="0" y="0"/>
                </a:moveTo>
                <a:lnTo>
                  <a:pt x="1337097" y="0"/>
                </a:lnTo>
                <a:lnTo>
                  <a:pt x="1337097" y="590203"/>
                </a:lnTo>
                <a:lnTo>
                  <a:pt x="0" y="5902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1" name="矩形 40"/>
          <p:cNvSpPr/>
          <p:nvPr/>
        </p:nvSpPr>
        <p:spPr>
          <a:xfrm>
            <a:off x="1058518" y="1264503"/>
            <a:ext cx="5879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/>
              <a:t>自主開發新產品條件</a:t>
            </a:r>
          </a:p>
        </p:txBody>
      </p:sp>
      <p:sp>
        <p:nvSpPr>
          <p:cNvPr id="10" name="矩形 9"/>
          <p:cNvSpPr/>
          <p:nvPr/>
        </p:nvSpPr>
        <p:spPr>
          <a:xfrm>
            <a:off x="889176" y="1997214"/>
            <a:ext cx="5879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/>
              <a:t>增加目標市場覆蓋率</a:t>
            </a:r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ED1A0F3D-ED7A-41D4-8040-2B6247656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50757"/>
              </p:ext>
            </p:extLst>
          </p:nvPr>
        </p:nvGraphicFramePr>
        <p:xfrm>
          <a:off x="3740490" y="2887844"/>
          <a:ext cx="10820399" cy="6707160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1306335">
                  <a:extLst>
                    <a:ext uri="{9D8B030D-6E8A-4147-A177-3AD203B41FA5}">
                      <a16:colId xmlns:a16="http://schemas.microsoft.com/office/drawing/2014/main" val="4014719691"/>
                    </a:ext>
                  </a:extLst>
                </a:gridCol>
                <a:gridCol w="7209491">
                  <a:extLst>
                    <a:ext uri="{9D8B030D-6E8A-4147-A177-3AD203B41FA5}">
                      <a16:colId xmlns:a16="http://schemas.microsoft.com/office/drawing/2014/main" val="3057641763"/>
                    </a:ext>
                  </a:extLst>
                </a:gridCol>
                <a:gridCol w="2304573">
                  <a:extLst>
                    <a:ext uri="{9D8B030D-6E8A-4147-A177-3AD203B41FA5}">
                      <a16:colId xmlns:a16="http://schemas.microsoft.com/office/drawing/2014/main" val="1300161998"/>
                    </a:ext>
                  </a:extLst>
                </a:gridCol>
              </a:tblGrid>
              <a:tr h="60503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排名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車款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VIO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1616254"/>
                  </a:ext>
                </a:extLst>
              </a:tr>
              <a:tr h="60503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en-US" altLang="zh-TW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MG 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83K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320430"/>
                  </a:ext>
                </a:extLst>
              </a:tr>
              <a:tr h="60503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en-US" altLang="zh-TW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MG 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31K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6484616"/>
                  </a:ext>
                </a:extLst>
              </a:tr>
              <a:tr h="60503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en-US" altLang="zh-TW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MGZS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29K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507515"/>
                  </a:ext>
                </a:extLst>
              </a:tr>
              <a:tr h="60503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en-US" altLang="zh-TW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JAC </a:t>
                      </a:r>
                      <a:r>
                        <a:rPr lang="en-US" sz="2400" b="1" u="none" strike="noStrike" dirty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Frison</a:t>
                      </a:r>
                      <a:r>
                        <a:rPr lang="en-US" sz="2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T6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11K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1793044"/>
                  </a:ext>
                </a:extLst>
              </a:tr>
              <a:tr h="60503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en-US" altLang="zh-TW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BYD Yuan Plus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9K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676488"/>
                  </a:ext>
                </a:extLst>
              </a:tr>
              <a:tr h="60825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en-US" altLang="zh-TW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Chirey</a:t>
                      </a:r>
                      <a:r>
                        <a:rPr lang="en-US" sz="2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Tiggo</a:t>
                      </a:r>
                      <a:r>
                        <a:rPr lang="en-US" sz="2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2 Pro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8K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6108357"/>
                  </a:ext>
                </a:extLst>
              </a:tr>
              <a:tr h="60503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en-US" altLang="zh-TW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BYD Seal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8K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0675896"/>
                  </a:ext>
                </a:extLst>
              </a:tr>
              <a:tr h="60503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en-US" altLang="zh-TW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JAC Frison T8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7K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5432241"/>
                  </a:ext>
                </a:extLst>
              </a:tr>
              <a:tr h="65362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Chirey</a:t>
                      </a:r>
                      <a:r>
                        <a:rPr lang="en-US" sz="2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Tiggo</a:t>
                      </a:r>
                      <a:r>
                        <a:rPr lang="en-US" sz="2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4 Pro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6K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7615934"/>
                  </a:ext>
                </a:extLst>
              </a:tr>
              <a:tr h="60503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Changan</a:t>
                      </a:r>
                      <a:r>
                        <a:rPr lang="en-US" sz="2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Alsvin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6K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80303865"/>
                  </a:ext>
                </a:extLst>
              </a:tr>
            </a:tbl>
          </a:graphicData>
        </a:graphic>
      </p:graphicFrame>
      <p:grpSp>
        <p:nvGrpSpPr>
          <p:cNvPr id="18" name="群組 17">
            <a:extLst>
              <a:ext uri="{FF2B5EF4-FFF2-40B4-BE49-F238E27FC236}">
                <a16:creationId xmlns:a16="http://schemas.microsoft.com/office/drawing/2014/main" id="{0D6A4206-7BE5-4331-B0EB-D66B9BB15B82}"/>
              </a:ext>
            </a:extLst>
          </p:cNvPr>
          <p:cNvGrpSpPr/>
          <p:nvPr/>
        </p:nvGrpSpPr>
        <p:grpSpPr>
          <a:xfrm>
            <a:off x="4800600" y="3517958"/>
            <a:ext cx="1581601" cy="5912530"/>
            <a:chOff x="3772417" y="1654961"/>
            <a:chExt cx="1139324" cy="4301806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98ED4F42-4F22-43DC-8083-DBA63603ED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319" y="1654961"/>
              <a:ext cx="419848" cy="381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0A1D3B7E-93AC-4500-9CEC-E5B1517ECC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319" y="2524642"/>
              <a:ext cx="419848" cy="381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 descr="JAC Motors Logo">
              <a:extLst>
                <a:ext uri="{FF2B5EF4-FFF2-40B4-BE49-F238E27FC236}">
                  <a16:creationId xmlns:a16="http://schemas.microsoft.com/office/drawing/2014/main" id="{DAF55347-FE02-4917-A3BA-AE6EF5A562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44" b="14106"/>
            <a:stretch/>
          </p:blipFill>
          <p:spPr bwMode="auto">
            <a:xfrm>
              <a:off x="3778918" y="3020973"/>
              <a:ext cx="785117" cy="300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8" descr="JAC Motors Logo">
              <a:extLst>
                <a:ext uri="{FF2B5EF4-FFF2-40B4-BE49-F238E27FC236}">
                  <a16:creationId xmlns:a16="http://schemas.microsoft.com/office/drawing/2014/main" id="{77BC8C16-5A3F-4B5C-BB78-6EB1E12261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44" b="14106"/>
            <a:stretch/>
          </p:blipFill>
          <p:spPr bwMode="auto">
            <a:xfrm>
              <a:off x="3772417" y="4748362"/>
              <a:ext cx="785117" cy="300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>
              <a:extLst>
                <a:ext uri="{FF2B5EF4-FFF2-40B4-BE49-F238E27FC236}">
                  <a16:creationId xmlns:a16="http://schemas.microsoft.com/office/drawing/2014/main" id="{B0907B11-A3E4-4CCB-90EE-CE8B23647D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796" y="3473030"/>
              <a:ext cx="831300" cy="190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0">
              <a:extLst>
                <a:ext uri="{FF2B5EF4-FFF2-40B4-BE49-F238E27FC236}">
                  <a16:creationId xmlns:a16="http://schemas.microsoft.com/office/drawing/2014/main" id="{26292F18-A679-4075-A555-83CB18B8B2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918" y="4339495"/>
              <a:ext cx="831300" cy="190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2">
              <a:extLst>
                <a:ext uri="{FF2B5EF4-FFF2-40B4-BE49-F238E27FC236}">
                  <a16:creationId xmlns:a16="http://schemas.microsoft.com/office/drawing/2014/main" id="{FF68F3F9-2710-4A51-920F-541AF39D57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5652" y="3894666"/>
              <a:ext cx="755372" cy="265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4">
              <a:extLst>
                <a:ext uri="{FF2B5EF4-FFF2-40B4-BE49-F238E27FC236}">
                  <a16:creationId xmlns:a16="http://schemas.microsoft.com/office/drawing/2014/main" id="{3C7B3D03-86FA-45C9-897E-C92458694E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5439" y="5699858"/>
              <a:ext cx="1106302" cy="256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2">
              <a:extLst>
                <a:ext uri="{FF2B5EF4-FFF2-40B4-BE49-F238E27FC236}">
                  <a16:creationId xmlns:a16="http://schemas.microsoft.com/office/drawing/2014/main" id="{967ED923-D668-4567-A1A4-CBA7D7A459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5045" y="5220229"/>
              <a:ext cx="755372" cy="265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77B6BE6B-7F92-4204-BFEF-3D2C1E63FA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5652" y="2078901"/>
              <a:ext cx="419848" cy="381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66281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54457" y="8229600"/>
            <a:ext cx="5933543" cy="2057400"/>
            <a:chOff x="0" y="0"/>
            <a:chExt cx="1562744" cy="5418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62744" cy="541867"/>
            </a:xfrm>
            <a:custGeom>
              <a:avLst/>
              <a:gdLst/>
              <a:ahLst/>
              <a:cxnLst/>
              <a:rect l="l" t="t" r="r" b="b"/>
              <a:pathLst>
                <a:path w="1562744" h="541867">
                  <a:moveTo>
                    <a:pt x="0" y="0"/>
                  </a:moveTo>
                  <a:lnTo>
                    <a:pt x="1562744" y="0"/>
                  </a:lnTo>
                  <a:lnTo>
                    <a:pt x="1562744" y="541867"/>
                  </a:lnTo>
                  <a:lnTo>
                    <a:pt x="0" y="541867"/>
                  </a:lnTo>
                  <a:close/>
                </a:path>
              </a:pathLst>
            </a:custGeom>
            <a:solidFill>
              <a:srgbClr val="AB222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1562744" cy="4942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6583413" y="9418638"/>
            <a:ext cx="7586461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-2077" y="0"/>
            <a:ext cx="18290077" cy="8466548"/>
            <a:chOff x="0" y="0"/>
            <a:chExt cx="24386769" cy="11288730"/>
          </a:xfrm>
        </p:grpSpPr>
        <p:sp>
          <p:nvSpPr>
            <p:cNvPr id="7" name="Freeform 7"/>
            <p:cNvSpPr/>
            <p:nvPr/>
          </p:nvSpPr>
          <p:spPr>
            <a:xfrm>
              <a:off x="8614974" y="0"/>
              <a:ext cx="15771795" cy="11288730"/>
            </a:xfrm>
            <a:custGeom>
              <a:avLst/>
              <a:gdLst/>
              <a:ahLst/>
              <a:cxnLst/>
              <a:rect l="l" t="t" r="r" b="b"/>
              <a:pathLst>
                <a:path w="15771795" h="11288730">
                  <a:moveTo>
                    <a:pt x="0" y="0"/>
                  </a:moveTo>
                  <a:lnTo>
                    <a:pt x="15771795" y="0"/>
                  </a:lnTo>
                  <a:lnTo>
                    <a:pt x="15771795" y="11288730"/>
                  </a:lnTo>
                  <a:lnTo>
                    <a:pt x="0" y="112887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4294" r="-81449" b="-44710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0" y="0"/>
              <a:ext cx="8841733" cy="11288730"/>
              <a:chOff x="0" y="0"/>
              <a:chExt cx="1746515" cy="222987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746515" cy="2229873"/>
              </a:xfrm>
              <a:custGeom>
                <a:avLst/>
                <a:gdLst/>
                <a:ahLst/>
                <a:cxnLst/>
                <a:rect l="l" t="t" r="r" b="b"/>
                <a:pathLst>
                  <a:path w="1746515" h="2229873">
                    <a:moveTo>
                      <a:pt x="0" y="0"/>
                    </a:moveTo>
                    <a:lnTo>
                      <a:pt x="1746515" y="0"/>
                    </a:lnTo>
                    <a:lnTo>
                      <a:pt x="1746515" y="2229873"/>
                    </a:lnTo>
                    <a:lnTo>
                      <a:pt x="0" y="222987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47625"/>
                <a:ext cx="1746515" cy="21822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99"/>
                  </a:lnSpc>
                </a:pPr>
                <a:endParaRPr/>
              </a:p>
            </p:txBody>
          </p:sp>
        </p:grpSp>
      </p:grpSp>
      <p:sp>
        <p:nvSpPr>
          <p:cNvPr id="11" name="AutoShape 11"/>
          <p:cNvSpPr/>
          <p:nvPr/>
        </p:nvSpPr>
        <p:spPr>
          <a:xfrm>
            <a:off x="1530456" y="6203064"/>
            <a:ext cx="7535897" cy="0"/>
          </a:xfrm>
          <a:prstGeom prst="line">
            <a:avLst/>
          </a:prstGeom>
          <a:ln w="19050" cap="flat">
            <a:solidFill>
              <a:srgbClr val="FF5757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16129597" y="4114800"/>
            <a:ext cx="815182" cy="730343"/>
            <a:chOff x="0" y="0"/>
            <a:chExt cx="1026572" cy="9197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26572" cy="919733"/>
            </a:xfrm>
            <a:custGeom>
              <a:avLst/>
              <a:gdLst/>
              <a:ahLst/>
              <a:cxnLst/>
              <a:rect l="l" t="t" r="r" b="b"/>
              <a:pathLst>
                <a:path w="1026572" h="919733">
                  <a:moveTo>
                    <a:pt x="0" y="0"/>
                  </a:moveTo>
                  <a:lnTo>
                    <a:pt x="1026572" y="0"/>
                  </a:lnTo>
                  <a:lnTo>
                    <a:pt x="1026572" y="919733"/>
                  </a:lnTo>
                  <a:lnTo>
                    <a:pt x="0" y="9197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47625"/>
              <a:ext cx="1026572" cy="872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401522" y="603800"/>
            <a:ext cx="2413162" cy="1065185"/>
          </a:xfrm>
          <a:custGeom>
            <a:avLst/>
            <a:gdLst/>
            <a:ahLst/>
            <a:cxnLst/>
            <a:rect l="l" t="t" r="r" b="b"/>
            <a:pathLst>
              <a:path w="2413162" h="1065185">
                <a:moveTo>
                  <a:pt x="0" y="0"/>
                </a:moveTo>
                <a:lnTo>
                  <a:pt x="2413162" y="0"/>
                </a:lnTo>
                <a:lnTo>
                  <a:pt x="2413162" y="1065185"/>
                </a:lnTo>
                <a:lnTo>
                  <a:pt x="0" y="10651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28700" y="9236776"/>
            <a:ext cx="5554713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http://www.baw-auto.com.tw/investors.php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754280" y="744690"/>
            <a:ext cx="5088250" cy="4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4"/>
              </a:lnSpc>
            </a:pPr>
            <a:r>
              <a:rPr lang="en-US" sz="2503" b="1">
                <a:solidFill>
                  <a:srgbClr val="FF5757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傑生工業股份有限公司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760295" y="9229725"/>
            <a:ext cx="2684725" cy="33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 dirty="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202</a:t>
            </a:r>
            <a:r>
              <a:rPr lang="en-US" altLang="zh-TW" sz="1999" dirty="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5</a:t>
            </a:r>
            <a:r>
              <a:rPr lang="en-US" sz="1999" dirty="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/</a:t>
            </a:r>
            <a:r>
              <a:rPr lang="en-US" altLang="zh-TW" sz="1999" dirty="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09</a:t>
            </a:r>
            <a:r>
              <a:rPr lang="en-US" sz="1999" dirty="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/2</a:t>
            </a:r>
            <a:r>
              <a:rPr lang="en-US" altLang="zh-TW" sz="1999" dirty="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4</a:t>
            </a:r>
            <a:endParaRPr lang="en-US" sz="1999" dirty="0">
              <a:solidFill>
                <a:srgbClr val="FFFFFF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926378" y="4105275"/>
            <a:ext cx="6744054" cy="1565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19"/>
              </a:lnSpc>
            </a:pPr>
            <a:r>
              <a:rPr lang="zh-TW" altLang="en-US" sz="10183" b="1" dirty="0">
                <a:solidFill>
                  <a:srgbClr val="2C2C3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交流時間</a:t>
            </a:r>
            <a:endParaRPr lang="en-US" sz="10183" b="1" dirty="0">
              <a:solidFill>
                <a:srgbClr val="2C2C3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076793" y="641515"/>
            <a:ext cx="2989560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股票代號：4570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301136" y="6485032"/>
            <a:ext cx="7728875" cy="577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2"/>
              </a:lnSpc>
            </a:pPr>
            <a:r>
              <a:rPr lang="zh-TW" altLang="en-US" sz="3473" dirty="0">
                <a:solidFill>
                  <a:srgbClr val="2C2C31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為傑作而生</a:t>
            </a:r>
            <a:endParaRPr lang="en-US" sz="3473" dirty="0">
              <a:solidFill>
                <a:srgbClr val="2C2C31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387703"/>
            <a:ext cx="1450492" cy="74846"/>
            <a:chOff x="0" y="0"/>
            <a:chExt cx="257950" cy="133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7950" cy="13310"/>
            </a:xfrm>
            <a:custGeom>
              <a:avLst/>
              <a:gdLst/>
              <a:ahLst/>
              <a:cxnLst/>
              <a:rect l="l" t="t" r="r" b="b"/>
              <a:pathLst>
                <a:path w="257950" h="13310">
                  <a:moveTo>
                    <a:pt x="0" y="0"/>
                  </a:moveTo>
                  <a:lnTo>
                    <a:pt x="257950" y="0"/>
                  </a:lnTo>
                  <a:lnTo>
                    <a:pt x="257950" y="13310"/>
                  </a:lnTo>
                  <a:lnTo>
                    <a:pt x="0" y="13310"/>
                  </a:lnTo>
                  <a:close/>
                </a:path>
              </a:pathLst>
            </a:custGeom>
            <a:solidFill>
              <a:srgbClr val="AB222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257950" cy="13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8714012"/>
            <a:ext cx="1055640" cy="1572988"/>
            <a:chOff x="0" y="0"/>
            <a:chExt cx="278029" cy="4142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8029" cy="414285"/>
            </a:xfrm>
            <a:custGeom>
              <a:avLst/>
              <a:gdLst/>
              <a:ahLst/>
              <a:cxnLst/>
              <a:rect l="l" t="t" r="r" b="b"/>
              <a:pathLst>
                <a:path w="278029" h="414285">
                  <a:moveTo>
                    <a:pt x="0" y="0"/>
                  </a:moveTo>
                  <a:lnTo>
                    <a:pt x="278029" y="0"/>
                  </a:lnTo>
                  <a:lnTo>
                    <a:pt x="278029" y="414285"/>
                  </a:lnTo>
                  <a:lnTo>
                    <a:pt x="0" y="414285"/>
                  </a:lnTo>
                  <a:close/>
                </a:path>
              </a:pathLst>
            </a:custGeom>
            <a:solidFill>
              <a:srgbClr val="AB222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8029" cy="452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82091" y="763638"/>
            <a:ext cx="1841086" cy="812667"/>
          </a:xfrm>
          <a:custGeom>
            <a:avLst/>
            <a:gdLst/>
            <a:ahLst/>
            <a:cxnLst/>
            <a:rect l="l" t="t" r="r" b="b"/>
            <a:pathLst>
              <a:path w="1841086" h="812667">
                <a:moveTo>
                  <a:pt x="0" y="0"/>
                </a:moveTo>
                <a:lnTo>
                  <a:pt x="1841086" y="0"/>
                </a:lnTo>
                <a:lnTo>
                  <a:pt x="1841086" y="812666"/>
                </a:lnTo>
                <a:lnTo>
                  <a:pt x="0" y="8126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916607" y="3765765"/>
            <a:ext cx="5447687" cy="841522"/>
            <a:chOff x="0" y="0"/>
            <a:chExt cx="7263583" cy="1122030"/>
          </a:xfrm>
        </p:grpSpPr>
        <p:sp>
          <p:nvSpPr>
            <p:cNvPr id="10" name="TextBox 10"/>
            <p:cNvSpPr txBox="1"/>
            <p:nvPr/>
          </p:nvSpPr>
          <p:spPr>
            <a:xfrm>
              <a:off x="1712952" y="9525"/>
              <a:ext cx="3875829" cy="6438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91"/>
                </a:lnSpc>
              </a:pPr>
              <a:r>
                <a:rPr lang="en-US" sz="3243">
                  <a:solidFill>
                    <a:srgbClr val="393939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公司概況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27826"/>
              <a:ext cx="1082308" cy="866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83"/>
                </a:lnSpc>
              </a:pPr>
              <a:r>
                <a:rPr lang="en-US" sz="4319">
                  <a:solidFill>
                    <a:srgbClr val="AB2222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01</a:t>
              </a:r>
            </a:p>
          </p:txBody>
        </p:sp>
        <p:sp>
          <p:nvSpPr>
            <p:cNvPr id="12" name="AutoShape 12"/>
            <p:cNvSpPr/>
            <p:nvPr/>
          </p:nvSpPr>
          <p:spPr>
            <a:xfrm flipV="1">
              <a:off x="1359865" y="68003"/>
              <a:ext cx="0" cy="934050"/>
            </a:xfrm>
            <a:prstGeom prst="line">
              <a:avLst/>
            </a:prstGeom>
            <a:ln w="25400" cap="flat">
              <a:solidFill>
                <a:srgbClr val="AB222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741358" y="653334"/>
              <a:ext cx="5522225" cy="468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18"/>
                </a:lnSpc>
              </a:pPr>
              <a:r>
                <a:rPr lang="en-US" sz="2348">
                  <a:solidFill>
                    <a:srgbClr val="393939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Company Updates</a:t>
              </a:r>
            </a:p>
          </p:txBody>
        </p:sp>
      </p:grpSp>
      <p:sp>
        <p:nvSpPr>
          <p:cNvPr id="14" name="AutoShape 14"/>
          <p:cNvSpPr/>
          <p:nvPr/>
        </p:nvSpPr>
        <p:spPr>
          <a:xfrm>
            <a:off x="11069402" y="631599"/>
            <a:ext cx="3491487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Freeform 15"/>
          <p:cNvSpPr/>
          <p:nvPr/>
        </p:nvSpPr>
        <p:spPr>
          <a:xfrm>
            <a:off x="10718836" y="5280992"/>
            <a:ext cx="7152441" cy="4765314"/>
          </a:xfrm>
          <a:custGeom>
            <a:avLst/>
            <a:gdLst/>
            <a:ahLst/>
            <a:cxnLst/>
            <a:rect l="l" t="t" r="r" b="b"/>
            <a:pathLst>
              <a:path w="7152441" h="4765314">
                <a:moveTo>
                  <a:pt x="0" y="0"/>
                </a:moveTo>
                <a:lnTo>
                  <a:pt x="7152441" y="0"/>
                </a:lnTo>
                <a:lnTo>
                  <a:pt x="7152441" y="4765314"/>
                </a:lnTo>
                <a:lnTo>
                  <a:pt x="0" y="47653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28700" y="2275974"/>
            <a:ext cx="5974813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39393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大綱 Content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77093" y="878887"/>
            <a:ext cx="3882005" cy="316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3"/>
              </a:lnSpc>
            </a:pPr>
            <a:r>
              <a:rPr lang="en-US" sz="1909" b="1">
                <a:solidFill>
                  <a:srgbClr val="FF5757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傑生工業股份有限公司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958211" y="334102"/>
            <a:ext cx="2989560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股票代號：4570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4916607" y="5954697"/>
            <a:ext cx="5447687" cy="841522"/>
            <a:chOff x="0" y="0"/>
            <a:chExt cx="7263583" cy="1122030"/>
          </a:xfrm>
        </p:grpSpPr>
        <p:sp>
          <p:nvSpPr>
            <p:cNvPr id="20" name="TextBox 20"/>
            <p:cNvSpPr txBox="1"/>
            <p:nvPr/>
          </p:nvSpPr>
          <p:spPr>
            <a:xfrm>
              <a:off x="1712952" y="9525"/>
              <a:ext cx="3875829" cy="6438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91"/>
                </a:lnSpc>
              </a:pPr>
              <a:r>
                <a:rPr lang="en-US" sz="3243">
                  <a:solidFill>
                    <a:srgbClr val="393939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財務概況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27826"/>
              <a:ext cx="1082308" cy="866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83"/>
                </a:lnSpc>
              </a:pPr>
              <a:r>
                <a:rPr lang="en-US" sz="4319">
                  <a:solidFill>
                    <a:srgbClr val="AB2222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03</a:t>
              </a:r>
            </a:p>
          </p:txBody>
        </p:sp>
        <p:sp>
          <p:nvSpPr>
            <p:cNvPr id="22" name="AutoShape 22"/>
            <p:cNvSpPr/>
            <p:nvPr/>
          </p:nvSpPr>
          <p:spPr>
            <a:xfrm flipV="1">
              <a:off x="1359865" y="68003"/>
              <a:ext cx="0" cy="934050"/>
            </a:xfrm>
            <a:prstGeom prst="line">
              <a:avLst/>
            </a:prstGeom>
            <a:ln w="25400" cap="flat">
              <a:solidFill>
                <a:srgbClr val="AB222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1741358" y="653334"/>
              <a:ext cx="5522225" cy="468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18"/>
                </a:lnSpc>
              </a:pPr>
              <a:r>
                <a:rPr lang="en-US" sz="2348">
                  <a:solidFill>
                    <a:srgbClr val="393939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Financial Overview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916607" y="7056307"/>
            <a:ext cx="5447687" cy="834378"/>
            <a:chOff x="0" y="9525"/>
            <a:chExt cx="7263583" cy="1112505"/>
          </a:xfrm>
        </p:grpSpPr>
        <p:sp>
          <p:nvSpPr>
            <p:cNvPr id="25" name="TextBox 25"/>
            <p:cNvSpPr txBox="1"/>
            <p:nvPr/>
          </p:nvSpPr>
          <p:spPr>
            <a:xfrm>
              <a:off x="1712952" y="9525"/>
              <a:ext cx="3875830" cy="666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91"/>
                </a:lnSpc>
              </a:pPr>
              <a:r>
                <a:rPr lang="en-US" sz="3243" dirty="0" err="1">
                  <a:solidFill>
                    <a:srgbClr val="393939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未來</a:t>
              </a:r>
              <a:r>
                <a:rPr lang="zh-TW" altLang="en-US" sz="3243" dirty="0">
                  <a:solidFill>
                    <a:srgbClr val="393939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策略</a:t>
              </a:r>
              <a:endParaRPr lang="en-US" sz="3243" dirty="0">
                <a:solidFill>
                  <a:srgbClr val="393939"/>
                </a:solidFill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127826"/>
              <a:ext cx="1082308" cy="866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83"/>
                </a:lnSpc>
              </a:pPr>
              <a:r>
                <a:rPr lang="en-US" sz="4319">
                  <a:solidFill>
                    <a:srgbClr val="AB2222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04</a:t>
              </a:r>
            </a:p>
          </p:txBody>
        </p:sp>
        <p:sp>
          <p:nvSpPr>
            <p:cNvPr id="27" name="AutoShape 27"/>
            <p:cNvSpPr/>
            <p:nvPr/>
          </p:nvSpPr>
          <p:spPr>
            <a:xfrm flipV="1">
              <a:off x="1359865" y="68003"/>
              <a:ext cx="0" cy="934050"/>
            </a:xfrm>
            <a:prstGeom prst="line">
              <a:avLst/>
            </a:prstGeom>
            <a:ln w="28406" cap="flat">
              <a:solidFill>
                <a:srgbClr val="AB222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1741358" y="653334"/>
              <a:ext cx="5522225" cy="468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18"/>
                </a:lnSpc>
              </a:pPr>
              <a:r>
                <a:rPr lang="en-US" sz="2348">
                  <a:solidFill>
                    <a:srgbClr val="393939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Future Plans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4916607" y="8150773"/>
            <a:ext cx="5447687" cy="834378"/>
            <a:chOff x="0" y="9525"/>
            <a:chExt cx="7263583" cy="1112505"/>
          </a:xfrm>
        </p:grpSpPr>
        <p:sp>
          <p:nvSpPr>
            <p:cNvPr id="30" name="TextBox 30"/>
            <p:cNvSpPr txBox="1"/>
            <p:nvPr/>
          </p:nvSpPr>
          <p:spPr>
            <a:xfrm>
              <a:off x="1712952" y="9525"/>
              <a:ext cx="3875830" cy="666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91"/>
                </a:lnSpc>
              </a:pPr>
              <a:r>
                <a:rPr lang="zh-TW" altLang="en-US" sz="3243" dirty="0">
                  <a:solidFill>
                    <a:srgbClr val="393939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交流時間</a:t>
              </a:r>
              <a:endParaRPr lang="en-US" sz="3243" dirty="0">
                <a:solidFill>
                  <a:srgbClr val="393939"/>
                </a:solidFill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127826"/>
              <a:ext cx="1082308" cy="866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83"/>
                </a:lnSpc>
              </a:pPr>
              <a:r>
                <a:rPr lang="en-US" sz="4319">
                  <a:solidFill>
                    <a:srgbClr val="AB2222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05</a:t>
              </a:r>
            </a:p>
          </p:txBody>
        </p:sp>
        <p:sp>
          <p:nvSpPr>
            <p:cNvPr id="32" name="AutoShape 32"/>
            <p:cNvSpPr/>
            <p:nvPr/>
          </p:nvSpPr>
          <p:spPr>
            <a:xfrm flipV="1">
              <a:off x="1359865" y="68003"/>
              <a:ext cx="0" cy="934050"/>
            </a:xfrm>
            <a:prstGeom prst="line">
              <a:avLst/>
            </a:prstGeom>
            <a:ln w="28406" cap="flat">
              <a:solidFill>
                <a:srgbClr val="AB222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3" name="TextBox 33"/>
            <p:cNvSpPr txBox="1"/>
            <p:nvPr/>
          </p:nvSpPr>
          <p:spPr>
            <a:xfrm>
              <a:off x="1741358" y="653334"/>
              <a:ext cx="5522225" cy="468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18"/>
                </a:lnSpc>
              </a:pPr>
              <a:r>
                <a:rPr lang="en-US" sz="2348">
                  <a:solidFill>
                    <a:srgbClr val="393939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Q  &amp; A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4916607" y="4860231"/>
            <a:ext cx="5447687" cy="841522"/>
            <a:chOff x="0" y="0"/>
            <a:chExt cx="7263583" cy="1122030"/>
          </a:xfrm>
        </p:grpSpPr>
        <p:sp>
          <p:nvSpPr>
            <p:cNvPr id="35" name="TextBox 35"/>
            <p:cNvSpPr txBox="1"/>
            <p:nvPr/>
          </p:nvSpPr>
          <p:spPr>
            <a:xfrm>
              <a:off x="1712952" y="9525"/>
              <a:ext cx="3875829" cy="6438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91"/>
                </a:lnSpc>
              </a:pPr>
              <a:r>
                <a:rPr lang="en-US" sz="3243">
                  <a:solidFill>
                    <a:srgbClr val="393939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銷售市場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127826"/>
              <a:ext cx="1359865" cy="866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83"/>
                </a:lnSpc>
              </a:pPr>
              <a:r>
                <a:rPr lang="en-US" sz="4319">
                  <a:solidFill>
                    <a:srgbClr val="AB2222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02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741358" y="653334"/>
              <a:ext cx="5522225" cy="468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18"/>
                </a:lnSpc>
              </a:pPr>
              <a:r>
                <a:rPr lang="en-US" sz="2348">
                  <a:solidFill>
                    <a:srgbClr val="393939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Market</a:t>
              </a:r>
            </a:p>
          </p:txBody>
        </p:sp>
        <p:sp>
          <p:nvSpPr>
            <p:cNvPr id="38" name="AutoShape 38"/>
            <p:cNvSpPr/>
            <p:nvPr/>
          </p:nvSpPr>
          <p:spPr>
            <a:xfrm flipV="1">
              <a:off x="1372565" y="93990"/>
              <a:ext cx="0" cy="934050"/>
            </a:xfrm>
            <a:prstGeom prst="line">
              <a:avLst/>
            </a:prstGeom>
            <a:ln w="25400" cap="flat">
              <a:solidFill>
                <a:srgbClr val="AB2222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086101"/>
            <a:ext cx="482261" cy="7277531"/>
            <a:chOff x="0" y="0"/>
            <a:chExt cx="127015" cy="19167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015" cy="1916716"/>
            </a:xfrm>
            <a:custGeom>
              <a:avLst/>
              <a:gdLst/>
              <a:ahLst/>
              <a:cxnLst/>
              <a:rect l="l" t="t" r="r" b="b"/>
              <a:pathLst>
                <a:path w="127015" h="1916716">
                  <a:moveTo>
                    <a:pt x="0" y="0"/>
                  </a:moveTo>
                  <a:lnTo>
                    <a:pt x="127015" y="0"/>
                  </a:lnTo>
                  <a:lnTo>
                    <a:pt x="127015" y="1916716"/>
                  </a:lnTo>
                  <a:lnTo>
                    <a:pt x="0" y="1916716"/>
                  </a:lnTo>
                  <a:close/>
                </a:path>
              </a:pathLst>
            </a:custGeom>
            <a:solidFill>
              <a:srgbClr val="AB222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127015" cy="1869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4241546" y="9843270"/>
            <a:ext cx="9395844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3493796" y="5664205"/>
            <a:ext cx="11300407" cy="178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104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公司概況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66846" y="1915156"/>
            <a:ext cx="6954308" cy="369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67"/>
              </a:lnSpc>
            </a:pPr>
            <a:r>
              <a:rPr lang="en-US" sz="21619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01</a:t>
            </a:r>
          </a:p>
        </p:txBody>
      </p:sp>
      <p:sp>
        <p:nvSpPr>
          <p:cNvPr id="8" name="AutoShape 8"/>
          <p:cNvSpPr/>
          <p:nvPr/>
        </p:nvSpPr>
        <p:spPr>
          <a:xfrm>
            <a:off x="11069402" y="631599"/>
            <a:ext cx="3491487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4958211" y="334102"/>
            <a:ext cx="2989560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股票代號：4570</a:t>
            </a:r>
          </a:p>
        </p:txBody>
      </p:sp>
      <p:sp>
        <p:nvSpPr>
          <p:cNvPr id="10" name="Freeform 10"/>
          <p:cNvSpPr/>
          <p:nvPr/>
        </p:nvSpPr>
        <p:spPr>
          <a:xfrm>
            <a:off x="329497" y="272219"/>
            <a:ext cx="1337097" cy="590203"/>
          </a:xfrm>
          <a:custGeom>
            <a:avLst/>
            <a:gdLst/>
            <a:ahLst/>
            <a:cxnLst/>
            <a:rect l="l" t="t" r="r" b="b"/>
            <a:pathLst>
              <a:path w="1337097" h="590203">
                <a:moveTo>
                  <a:pt x="0" y="0"/>
                </a:moveTo>
                <a:lnTo>
                  <a:pt x="1337097" y="0"/>
                </a:lnTo>
                <a:lnTo>
                  <a:pt x="1337097" y="590203"/>
                </a:lnTo>
                <a:lnTo>
                  <a:pt x="0" y="5902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9901" y="3097694"/>
            <a:ext cx="3001140" cy="2624557"/>
            <a:chOff x="0" y="0"/>
            <a:chExt cx="4001520" cy="349941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66516"/>
            <a:stretch>
              <a:fillRect/>
            </a:stretch>
          </p:blipFill>
          <p:spPr>
            <a:xfrm>
              <a:off x="0" y="0"/>
              <a:ext cx="4001520" cy="349941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529421" y="3097694"/>
            <a:ext cx="3001140" cy="2624557"/>
            <a:chOff x="0" y="0"/>
            <a:chExt cx="4001520" cy="349941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7119" r="7119"/>
            <a:stretch>
              <a:fillRect/>
            </a:stretch>
          </p:blipFill>
          <p:spPr>
            <a:xfrm>
              <a:off x="0" y="0"/>
              <a:ext cx="4001520" cy="349941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3555561" y="3097694"/>
            <a:ext cx="3001140" cy="2624557"/>
            <a:chOff x="0" y="0"/>
            <a:chExt cx="4001520" cy="349941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6274" r="17492"/>
            <a:stretch>
              <a:fillRect/>
            </a:stretch>
          </p:blipFill>
          <p:spPr>
            <a:xfrm>
              <a:off x="0" y="0"/>
              <a:ext cx="4001520" cy="3499410"/>
            </a:xfrm>
            <a:prstGeom prst="rect">
              <a:avLst/>
            </a:prstGeom>
          </p:spPr>
        </p:pic>
      </p:grpSp>
      <p:sp>
        <p:nvSpPr>
          <p:cNvPr id="8" name="AutoShape 8"/>
          <p:cNvSpPr/>
          <p:nvPr/>
        </p:nvSpPr>
        <p:spPr>
          <a:xfrm>
            <a:off x="1579901" y="7347435"/>
            <a:ext cx="3001140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5529421" y="7347435"/>
            <a:ext cx="3001140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9653711" y="7347435"/>
            <a:ext cx="3001140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9653711" y="3097694"/>
            <a:ext cx="3001140" cy="2624557"/>
            <a:chOff x="0" y="0"/>
            <a:chExt cx="4001520" cy="3499410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 l="14238"/>
            <a:stretch>
              <a:fillRect/>
            </a:stretch>
          </p:blipFill>
          <p:spPr>
            <a:xfrm>
              <a:off x="0" y="0"/>
              <a:ext cx="4001520" cy="3499410"/>
            </a:xfrm>
            <a:prstGeom prst="rect">
              <a:avLst/>
            </a:prstGeom>
          </p:spPr>
        </p:pic>
      </p:grpSp>
      <p:sp>
        <p:nvSpPr>
          <p:cNvPr id="13" name="AutoShape 13"/>
          <p:cNvSpPr/>
          <p:nvPr/>
        </p:nvSpPr>
        <p:spPr>
          <a:xfrm>
            <a:off x="13612366" y="7347435"/>
            <a:ext cx="3001140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>
            <a:off x="5529421" y="6445669"/>
            <a:ext cx="3323932" cy="657243"/>
            <a:chOff x="0" y="0"/>
            <a:chExt cx="4431909" cy="876324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9525"/>
              <a:ext cx="1461196" cy="885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08"/>
                </a:lnSpc>
              </a:pPr>
              <a:r>
                <a:rPr lang="en-US" sz="4423" b="1">
                  <a:solidFill>
                    <a:srgbClr val="2C2C3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02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461196" y="0"/>
              <a:ext cx="2970713" cy="660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959"/>
                </a:lnSpc>
                <a:spcBef>
                  <a:spcPct val="0"/>
                </a:spcBef>
              </a:pPr>
              <a:r>
                <a:rPr lang="en-US" sz="3299">
                  <a:solidFill>
                    <a:srgbClr val="2C2C3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中國</a:t>
              </a:r>
              <a:r>
                <a:rPr lang="en-US" sz="3299" b="1" u="none" strike="noStrike">
                  <a:solidFill>
                    <a:srgbClr val="2C2C3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福建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579901" y="7525283"/>
            <a:ext cx="3001140" cy="1884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b="1">
                <a:solidFill>
                  <a:srgbClr val="2C2C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研發</a:t>
            </a:r>
          </a:p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2C2C31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生產</a:t>
            </a:r>
          </a:p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2C2C31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加工</a:t>
            </a:r>
          </a:p>
          <a:p>
            <a:pPr algn="ctr">
              <a:lnSpc>
                <a:spcPts val="3779"/>
              </a:lnSpc>
            </a:pPr>
            <a:r>
              <a:rPr lang="en-US" sz="2699" b="1">
                <a:solidFill>
                  <a:srgbClr val="2C2C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客戶維護營建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33734" y="720090"/>
            <a:ext cx="7294615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69"/>
              </a:lnSpc>
              <a:spcBef>
                <a:spcPct val="0"/>
              </a:spcBef>
            </a:pPr>
            <a:r>
              <a:rPr lang="en-US" sz="5974" b="1" u="none" strike="noStrike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集團架構</a:t>
            </a:r>
            <a:endParaRPr lang="en-US" sz="5974" b="1" u="none" strike="noStrike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529421" y="7525283"/>
            <a:ext cx="3001140" cy="1884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2C2C31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生產</a:t>
            </a:r>
          </a:p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2C2C31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加工</a:t>
            </a:r>
          </a:p>
          <a:p>
            <a:pPr algn="ctr">
              <a:lnSpc>
                <a:spcPts val="3779"/>
              </a:lnSpc>
            </a:pPr>
            <a:r>
              <a:rPr lang="en-US" sz="2699" b="1">
                <a:solidFill>
                  <a:srgbClr val="2C2C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鍛造</a:t>
            </a:r>
          </a:p>
          <a:p>
            <a:pPr algn="ctr">
              <a:lnSpc>
                <a:spcPts val="3779"/>
              </a:lnSpc>
            </a:pPr>
            <a:r>
              <a:rPr lang="en-US" sz="2699" b="1">
                <a:solidFill>
                  <a:srgbClr val="2C2C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模具開發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653711" y="7525283"/>
            <a:ext cx="3001140" cy="1422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b="1" dirty="0" err="1">
                <a:solidFill>
                  <a:srgbClr val="2C2C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銷售</a:t>
            </a:r>
            <a:endParaRPr lang="en-US" sz="2699" b="1" dirty="0">
              <a:solidFill>
                <a:srgbClr val="2C2C31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algn="ctr">
              <a:lnSpc>
                <a:spcPts val="3779"/>
              </a:lnSpc>
            </a:pPr>
            <a:r>
              <a:rPr lang="en-US" sz="2699" dirty="0" err="1">
                <a:solidFill>
                  <a:srgbClr val="2C2C31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密西根州</a:t>
            </a:r>
            <a:endParaRPr lang="en-US" sz="2699" dirty="0">
              <a:solidFill>
                <a:srgbClr val="2C2C31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algn="ctr">
              <a:lnSpc>
                <a:spcPts val="3779"/>
              </a:lnSpc>
            </a:pPr>
            <a:r>
              <a:rPr lang="en-US" sz="2699" dirty="0" err="1">
                <a:solidFill>
                  <a:srgbClr val="FF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亞利桑那州</a:t>
            </a:r>
            <a:endParaRPr lang="en-US" sz="2699" dirty="0">
              <a:solidFill>
                <a:srgbClr val="FF0000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  <p:grpSp>
        <p:nvGrpSpPr>
          <p:cNvPr id="21" name="Group 21"/>
          <p:cNvGrpSpPr/>
          <p:nvPr/>
        </p:nvGrpSpPr>
        <p:grpSpPr>
          <a:xfrm rot="-5400000">
            <a:off x="8910999" y="909999"/>
            <a:ext cx="466002" cy="18288000"/>
            <a:chOff x="0" y="0"/>
            <a:chExt cx="122733" cy="481659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2733" cy="4816592"/>
            </a:xfrm>
            <a:custGeom>
              <a:avLst/>
              <a:gdLst/>
              <a:ahLst/>
              <a:cxnLst/>
              <a:rect l="l" t="t" r="r" b="b"/>
              <a:pathLst>
                <a:path w="122733" h="4816592">
                  <a:moveTo>
                    <a:pt x="0" y="0"/>
                  </a:moveTo>
                  <a:lnTo>
                    <a:pt x="122733" y="0"/>
                  </a:lnTo>
                  <a:lnTo>
                    <a:pt x="122733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AB2222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47625"/>
              <a:ext cx="122733" cy="47689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3612366" y="7429500"/>
            <a:ext cx="3001140" cy="2397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b="1" dirty="0" err="1">
                <a:solidFill>
                  <a:srgbClr val="2C2C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銷售</a:t>
            </a:r>
            <a:endParaRPr lang="en-US" sz="2699" b="1" dirty="0">
              <a:solidFill>
                <a:srgbClr val="2C2C31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algn="ctr">
              <a:lnSpc>
                <a:spcPts val="3779"/>
              </a:lnSpc>
            </a:pPr>
            <a:r>
              <a:rPr lang="en-US" sz="2699" dirty="0" err="1">
                <a:solidFill>
                  <a:srgbClr val="2C2C31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墨西哥城</a:t>
            </a:r>
            <a:endParaRPr lang="en-US" sz="2699" dirty="0">
              <a:solidFill>
                <a:srgbClr val="2C2C31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algn="ctr">
              <a:lnSpc>
                <a:spcPts val="3779"/>
              </a:lnSpc>
            </a:pPr>
            <a:r>
              <a:rPr lang="en-US" sz="2699" dirty="0" err="1">
                <a:solidFill>
                  <a:srgbClr val="2C2C31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蒙特雷城</a:t>
            </a:r>
            <a:endParaRPr lang="en-US" sz="2699" dirty="0">
              <a:solidFill>
                <a:srgbClr val="2C2C31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algn="ctr">
              <a:lnSpc>
                <a:spcPts val="3779"/>
              </a:lnSpc>
            </a:pPr>
            <a:r>
              <a:rPr lang="en-US" sz="2699" dirty="0" err="1">
                <a:solidFill>
                  <a:srgbClr val="2C2C31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瓜達拉哈拉城</a:t>
            </a:r>
            <a:endParaRPr lang="en-US" sz="2699" dirty="0">
              <a:solidFill>
                <a:srgbClr val="2C2C31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algn="ctr">
              <a:lnSpc>
                <a:spcPts val="3779"/>
              </a:lnSpc>
            </a:pPr>
            <a:r>
              <a:rPr lang="zh-TW" altLang="en-US" sz="2699" dirty="0">
                <a:solidFill>
                  <a:srgbClr val="FF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蒂華納城</a:t>
            </a:r>
            <a:endParaRPr lang="en-US" sz="2699" dirty="0">
              <a:solidFill>
                <a:srgbClr val="FF0000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  <p:sp>
        <p:nvSpPr>
          <p:cNvPr id="25" name="AutoShape 25"/>
          <p:cNvSpPr/>
          <p:nvPr/>
        </p:nvSpPr>
        <p:spPr>
          <a:xfrm>
            <a:off x="1627571" y="2704655"/>
            <a:ext cx="6902990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AutoShape 26"/>
          <p:cNvSpPr/>
          <p:nvPr/>
        </p:nvSpPr>
        <p:spPr>
          <a:xfrm>
            <a:off x="9653711" y="2695130"/>
            <a:ext cx="6902990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TextBox 27"/>
          <p:cNvSpPr txBox="1"/>
          <p:nvPr/>
        </p:nvSpPr>
        <p:spPr>
          <a:xfrm>
            <a:off x="3936246" y="2133155"/>
            <a:ext cx="2141124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959"/>
              </a:lnSpc>
              <a:spcBef>
                <a:spcPct val="0"/>
              </a:spcBef>
            </a:pPr>
            <a:r>
              <a:rPr lang="en-US" sz="3299">
                <a:solidFill>
                  <a:srgbClr val="2C2C3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生產基地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105083" y="2133155"/>
            <a:ext cx="2141124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959"/>
              </a:lnSpc>
              <a:spcBef>
                <a:spcPct val="0"/>
              </a:spcBef>
            </a:pPr>
            <a:r>
              <a:rPr lang="en-US" sz="3299">
                <a:solidFill>
                  <a:srgbClr val="2C2C3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銷售據點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579901" y="6445669"/>
            <a:ext cx="3323932" cy="657360"/>
            <a:chOff x="0" y="0"/>
            <a:chExt cx="4431909" cy="876480"/>
          </a:xfrm>
        </p:grpSpPr>
        <p:sp>
          <p:nvSpPr>
            <p:cNvPr id="30" name="TextBox 30"/>
            <p:cNvSpPr txBox="1"/>
            <p:nvPr/>
          </p:nvSpPr>
          <p:spPr>
            <a:xfrm>
              <a:off x="0" y="-9525"/>
              <a:ext cx="1461196" cy="8860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08"/>
                </a:lnSpc>
              </a:pPr>
              <a:r>
                <a:rPr lang="en-US" sz="4423" b="1">
                  <a:solidFill>
                    <a:srgbClr val="2C2C3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01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461196" y="0"/>
              <a:ext cx="2970713" cy="660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959"/>
                </a:lnSpc>
                <a:spcBef>
                  <a:spcPct val="0"/>
                </a:spcBef>
              </a:pPr>
              <a:r>
                <a:rPr lang="en-US" sz="3299" dirty="0" err="1">
                  <a:solidFill>
                    <a:srgbClr val="2C2C3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台灣屏東</a:t>
              </a:r>
              <a:endParaRPr lang="en-US" sz="3299" dirty="0">
                <a:solidFill>
                  <a:srgbClr val="2C2C31"/>
                </a:solidFill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653711" y="6445669"/>
            <a:ext cx="3323932" cy="657360"/>
            <a:chOff x="0" y="0"/>
            <a:chExt cx="4431909" cy="876480"/>
          </a:xfrm>
        </p:grpSpPr>
        <p:sp>
          <p:nvSpPr>
            <p:cNvPr id="33" name="TextBox 33"/>
            <p:cNvSpPr txBox="1"/>
            <p:nvPr/>
          </p:nvSpPr>
          <p:spPr>
            <a:xfrm>
              <a:off x="0" y="-9525"/>
              <a:ext cx="1461196" cy="8860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08"/>
                </a:lnSpc>
              </a:pPr>
              <a:r>
                <a:rPr lang="en-US" sz="4423" b="1">
                  <a:solidFill>
                    <a:srgbClr val="2C2C3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03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461196" y="0"/>
              <a:ext cx="2970713" cy="660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959"/>
                </a:lnSpc>
                <a:spcBef>
                  <a:spcPct val="0"/>
                </a:spcBef>
              </a:pPr>
              <a:r>
                <a:rPr lang="en-US" sz="3299">
                  <a:solidFill>
                    <a:srgbClr val="2C2C3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美國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3555561" y="6445552"/>
            <a:ext cx="3323932" cy="657360"/>
            <a:chOff x="0" y="0"/>
            <a:chExt cx="4431909" cy="876480"/>
          </a:xfrm>
        </p:grpSpPr>
        <p:sp>
          <p:nvSpPr>
            <p:cNvPr id="36" name="TextBox 36"/>
            <p:cNvSpPr txBox="1"/>
            <p:nvPr/>
          </p:nvSpPr>
          <p:spPr>
            <a:xfrm>
              <a:off x="0" y="-9525"/>
              <a:ext cx="1461196" cy="8860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08"/>
                </a:lnSpc>
              </a:pPr>
              <a:r>
                <a:rPr lang="en-US" sz="4423" b="1">
                  <a:solidFill>
                    <a:srgbClr val="2C2C3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04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461196" y="0"/>
              <a:ext cx="2970713" cy="660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959"/>
                </a:lnSpc>
                <a:spcBef>
                  <a:spcPct val="0"/>
                </a:spcBef>
              </a:pPr>
              <a:r>
                <a:rPr lang="en-US" sz="3299">
                  <a:solidFill>
                    <a:srgbClr val="2C2C3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墨西哥</a:t>
              </a: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4958211" y="334102"/>
            <a:ext cx="2989560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股票代號：4570</a:t>
            </a:r>
          </a:p>
        </p:txBody>
      </p:sp>
      <p:sp>
        <p:nvSpPr>
          <p:cNvPr id="39" name="AutoShape 39"/>
          <p:cNvSpPr/>
          <p:nvPr/>
        </p:nvSpPr>
        <p:spPr>
          <a:xfrm>
            <a:off x="11069402" y="631599"/>
            <a:ext cx="3491487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0" name="Freeform 40"/>
          <p:cNvSpPr/>
          <p:nvPr/>
        </p:nvSpPr>
        <p:spPr>
          <a:xfrm>
            <a:off x="329497" y="272219"/>
            <a:ext cx="1337097" cy="590203"/>
          </a:xfrm>
          <a:custGeom>
            <a:avLst/>
            <a:gdLst/>
            <a:ahLst/>
            <a:cxnLst/>
            <a:rect l="l" t="t" r="r" b="b"/>
            <a:pathLst>
              <a:path w="1337097" h="590203">
                <a:moveTo>
                  <a:pt x="0" y="0"/>
                </a:moveTo>
                <a:lnTo>
                  <a:pt x="1337097" y="0"/>
                </a:lnTo>
                <a:lnTo>
                  <a:pt x="1337097" y="590203"/>
                </a:lnTo>
                <a:lnTo>
                  <a:pt x="0" y="5902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086101"/>
            <a:ext cx="482261" cy="7277531"/>
            <a:chOff x="0" y="0"/>
            <a:chExt cx="127015" cy="19167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015" cy="1916716"/>
            </a:xfrm>
            <a:custGeom>
              <a:avLst/>
              <a:gdLst/>
              <a:ahLst/>
              <a:cxnLst/>
              <a:rect l="l" t="t" r="r" b="b"/>
              <a:pathLst>
                <a:path w="127015" h="1916716">
                  <a:moveTo>
                    <a:pt x="0" y="0"/>
                  </a:moveTo>
                  <a:lnTo>
                    <a:pt x="127015" y="0"/>
                  </a:lnTo>
                  <a:lnTo>
                    <a:pt x="127015" y="1916716"/>
                  </a:lnTo>
                  <a:lnTo>
                    <a:pt x="0" y="1916716"/>
                  </a:lnTo>
                  <a:close/>
                </a:path>
              </a:pathLst>
            </a:custGeom>
            <a:solidFill>
              <a:srgbClr val="AB222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127015" cy="1869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4241546" y="9843270"/>
            <a:ext cx="9395844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3493796" y="5664205"/>
            <a:ext cx="11300407" cy="178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104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銷售市場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66846" y="1915156"/>
            <a:ext cx="6954308" cy="369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67"/>
              </a:lnSpc>
            </a:pPr>
            <a:r>
              <a:rPr lang="en-US" sz="21619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02</a:t>
            </a:r>
          </a:p>
        </p:txBody>
      </p:sp>
      <p:sp>
        <p:nvSpPr>
          <p:cNvPr id="8" name="AutoShape 8"/>
          <p:cNvSpPr/>
          <p:nvPr/>
        </p:nvSpPr>
        <p:spPr>
          <a:xfrm>
            <a:off x="11069402" y="631599"/>
            <a:ext cx="3491487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4958211" y="334102"/>
            <a:ext cx="2989560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股票代號：4570</a:t>
            </a:r>
          </a:p>
        </p:txBody>
      </p:sp>
      <p:sp>
        <p:nvSpPr>
          <p:cNvPr id="10" name="Freeform 10"/>
          <p:cNvSpPr/>
          <p:nvPr/>
        </p:nvSpPr>
        <p:spPr>
          <a:xfrm>
            <a:off x="329497" y="272219"/>
            <a:ext cx="1337097" cy="590203"/>
          </a:xfrm>
          <a:custGeom>
            <a:avLst/>
            <a:gdLst/>
            <a:ahLst/>
            <a:cxnLst/>
            <a:rect l="l" t="t" r="r" b="b"/>
            <a:pathLst>
              <a:path w="1337097" h="590203">
                <a:moveTo>
                  <a:pt x="0" y="0"/>
                </a:moveTo>
                <a:lnTo>
                  <a:pt x="1337097" y="0"/>
                </a:lnTo>
                <a:lnTo>
                  <a:pt x="1337097" y="590203"/>
                </a:lnTo>
                <a:lnTo>
                  <a:pt x="0" y="5902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086101"/>
            <a:ext cx="482261" cy="7277531"/>
            <a:chOff x="0" y="0"/>
            <a:chExt cx="127015" cy="19167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015" cy="1916716"/>
            </a:xfrm>
            <a:custGeom>
              <a:avLst/>
              <a:gdLst/>
              <a:ahLst/>
              <a:cxnLst/>
              <a:rect l="l" t="t" r="r" b="b"/>
              <a:pathLst>
                <a:path w="127015" h="1916716">
                  <a:moveTo>
                    <a:pt x="0" y="0"/>
                  </a:moveTo>
                  <a:lnTo>
                    <a:pt x="127015" y="0"/>
                  </a:lnTo>
                  <a:lnTo>
                    <a:pt x="127015" y="1916716"/>
                  </a:lnTo>
                  <a:lnTo>
                    <a:pt x="0" y="1916716"/>
                  </a:lnTo>
                  <a:close/>
                </a:path>
              </a:pathLst>
            </a:custGeom>
            <a:solidFill>
              <a:srgbClr val="AB222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127015" cy="18690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4241546" y="9843270"/>
            <a:ext cx="9395844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329497" y="272219"/>
            <a:ext cx="1337097" cy="590203"/>
          </a:xfrm>
          <a:custGeom>
            <a:avLst/>
            <a:gdLst/>
            <a:ahLst/>
            <a:cxnLst/>
            <a:rect l="l" t="t" r="r" b="b"/>
            <a:pathLst>
              <a:path w="1337097" h="590203">
                <a:moveTo>
                  <a:pt x="0" y="0"/>
                </a:moveTo>
                <a:lnTo>
                  <a:pt x="1337097" y="0"/>
                </a:lnTo>
                <a:lnTo>
                  <a:pt x="1337097" y="590203"/>
                </a:lnTo>
                <a:lnTo>
                  <a:pt x="0" y="5902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5400000">
            <a:off x="4423433" y="4640366"/>
            <a:ext cx="1372208" cy="1262531"/>
            <a:chOff x="0" y="0"/>
            <a:chExt cx="3583745" cy="3230880"/>
          </a:xfrm>
        </p:grpSpPr>
        <p:sp>
          <p:nvSpPr>
            <p:cNvPr id="8" name="Freeform 8"/>
            <p:cNvSpPr/>
            <p:nvPr/>
          </p:nvSpPr>
          <p:spPr>
            <a:xfrm>
              <a:off x="5080" y="12700"/>
              <a:ext cx="3568505" cy="3205480"/>
            </a:xfrm>
            <a:custGeom>
              <a:avLst/>
              <a:gdLst/>
              <a:ahLst/>
              <a:cxnLst/>
              <a:rect l="l" t="t" r="r" b="b"/>
              <a:pathLst>
                <a:path w="3568505" h="3205480">
                  <a:moveTo>
                    <a:pt x="2778565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2778565" y="0"/>
                  </a:lnTo>
                  <a:lnTo>
                    <a:pt x="3568505" y="1602740"/>
                  </a:lnTo>
                  <a:lnTo>
                    <a:pt x="2778565" y="3205480"/>
                  </a:lnTo>
                  <a:close/>
                </a:path>
              </a:pathLst>
            </a:custGeom>
            <a:solidFill>
              <a:srgbClr val="F17D81">
                <a:alpha val="88627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4413908" y="2308249"/>
            <a:ext cx="1372208" cy="1262531"/>
            <a:chOff x="0" y="0"/>
            <a:chExt cx="3583745" cy="3230880"/>
          </a:xfrm>
        </p:grpSpPr>
        <p:sp>
          <p:nvSpPr>
            <p:cNvPr id="10" name="Freeform 10"/>
            <p:cNvSpPr/>
            <p:nvPr/>
          </p:nvSpPr>
          <p:spPr>
            <a:xfrm>
              <a:off x="5080" y="12700"/>
              <a:ext cx="3568505" cy="3205480"/>
            </a:xfrm>
            <a:custGeom>
              <a:avLst/>
              <a:gdLst/>
              <a:ahLst/>
              <a:cxnLst/>
              <a:rect l="l" t="t" r="r" b="b"/>
              <a:pathLst>
                <a:path w="3568505" h="3205480">
                  <a:moveTo>
                    <a:pt x="2778565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2778565" y="0"/>
                  </a:lnTo>
                  <a:lnTo>
                    <a:pt x="3568505" y="1602740"/>
                  </a:lnTo>
                  <a:lnTo>
                    <a:pt x="2778565" y="3205480"/>
                  </a:lnTo>
                  <a:close/>
                </a:path>
              </a:pathLst>
            </a:custGeom>
            <a:solidFill>
              <a:srgbClr val="F49597">
                <a:alpha val="65882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2317480" y="1598187"/>
            <a:ext cx="5565063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2C2C3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高剛性複合材料Bearing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17480" y="3930418"/>
            <a:ext cx="5565063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b="1">
                <a:solidFill>
                  <a:srgbClr val="2C2C3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應力線分析 Ball Stud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201044" y="6262536"/>
            <a:ext cx="5565063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b="1" dirty="0">
                <a:solidFill>
                  <a:srgbClr val="2C2C3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球接頭142種設計家族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487796" y="7234086"/>
            <a:ext cx="2733414" cy="2024214"/>
            <a:chOff x="0" y="0"/>
            <a:chExt cx="3644553" cy="2698952"/>
          </a:xfrm>
        </p:grpSpPr>
        <p:grpSp>
          <p:nvGrpSpPr>
            <p:cNvPr id="15" name="Group 15"/>
            <p:cNvGrpSpPr/>
            <p:nvPr/>
          </p:nvGrpSpPr>
          <p:grpSpPr>
            <a:xfrm rot="5400000">
              <a:off x="-73118" y="73118"/>
              <a:ext cx="1829611" cy="1683375"/>
              <a:chOff x="0" y="0"/>
              <a:chExt cx="3583745" cy="323088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5080" y="12700"/>
                <a:ext cx="3568505" cy="3205480"/>
              </a:xfrm>
              <a:custGeom>
                <a:avLst/>
                <a:gdLst/>
                <a:ahLst/>
                <a:cxnLst/>
                <a:rect l="l" t="t" r="r" b="b"/>
                <a:pathLst>
                  <a:path w="3568505" h="3205480">
                    <a:moveTo>
                      <a:pt x="2778565" y="3205480"/>
                    </a:moveTo>
                    <a:lnTo>
                      <a:pt x="0" y="3205480"/>
                    </a:lnTo>
                    <a:lnTo>
                      <a:pt x="791210" y="1602740"/>
                    </a:lnTo>
                    <a:lnTo>
                      <a:pt x="0" y="0"/>
                    </a:lnTo>
                    <a:lnTo>
                      <a:pt x="2778565" y="0"/>
                    </a:lnTo>
                    <a:lnTo>
                      <a:pt x="3568505" y="1602740"/>
                    </a:lnTo>
                    <a:lnTo>
                      <a:pt x="2778565" y="3205480"/>
                    </a:lnTo>
                    <a:close/>
                  </a:path>
                </a:pathLst>
              </a:custGeom>
              <a:solidFill>
                <a:srgbClr val="EF6366"/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1814941" y="1015577"/>
              <a:ext cx="1829611" cy="1683375"/>
              <a:chOff x="0" y="0"/>
              <a:chExt cx="3583745" cy="323088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5080" y="12700"/>
                <a:ext cx="3568505" cy="3205480"/>
              </a:xfrm>
              <a:custGeom>
                <a:avLst/>
                <a:gdLst/>
                <a:ahLst/>
                <a:cxnLst/>
                <a:rect l="l" t="t" r="r" b="b"/>
                <a:pathLst>
                  <a:path w="3568505" h="3205480">
                    <a:moveTo>
                      <a:pt x="2778565" y="3205480"/>
                    </a:moveTo>
                    <a:lnTo>
                      <a:pt x="0" y="3205480"/>
                    </a:lnTo>
                    <a:lnTo>
                      <a:pt x="791210" y="1602740"/>
                    </a:lnTo>
                    <a:lnTo>
                      <a:pt x="0" y="0"/>
                    </a:lnTo>
                    <a:lnTo>
                      <a:pt x="2778565" y="0"/>
                    </a:lnTo>
                    <a:lnTo>
                      <a:pt x="3568505" y="1602740"/>
                    </a:lnTo>
                    <a:lnTo>
                      <a:pt x="2778565" y="3205480"/>
                    </a:lnTo>
                    <a:close/>
                  </a:path>
                </a:pathLst>
              </a:custGeom>
              <a:solidFill>
                <a:srgbClr val="EF6366"/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38100" y="1030531"/>
              <a:ext cx="3174247" cy="1653468"/>
              <a:chOff x="0" y="0"/>
              <a:chExt cx="627012" cy="32661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27012" cy="326611"/>
              </a:xfrm>
              <a:custGeom>
                <a:avLst/>
                <a:gdLst/>
                <a:ahLst/>
                <a:cxnLst/>
                <a:rect l="l" t="t" r="r" b="b"/>
                <a:pathLst>
                  <a:path w="627012" h="326611">
                    <a:moveTo>
                      <a:pt x="0" y="0"/>
                    </a:moveTo>
                    <a:lnTo>
                      <a:pt x="627012" y="0"/>
                    </a:lnTo>
                    <a:lnTo>
                      <a:pt x="627012" y="326611"/>
                    </a:lnTo>
                    <a:lnTo>
                      <a:pt x="0" y="326611"/>
                    </a:lnTo>
                    <a:close/>
                  </a:path>
                </a:pathLst>
              </a:custGeom>
              <a:solidFill>
                <a:srgbClr val="EF6366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47625"/>
                <a:ext cx="627012" cy="27898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99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686438" y="1546115"/>
              <a:ext cx="1877570" cy="723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2C2C3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開發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144000" y="2141112"/>
            <a:ext cx="6836171" cy="6795485"/>
            <a:chOff x="0" y="0"/>
            <a:chExt cx="9114895" cy="9060646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9060646" cy="9060646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DEDED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99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54249" y="0"/>
              <a:ext cx="9060646" cy="9060646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3">
                  <a:alphaModFix amt="20999"/>
                </a:blip>
                <a:stretch>
                  <a:fillRect l="-7358" t="-5428" r="-50783"/>
                </a:stretch>
              </a:blipFill>
            </p:spPr>
          </p:sp>
        </p:grpSp>
        <p:sp>
          <p:nvSpPr>
            <p:cNvPr id="29" name="TextBox 29"/>
            <p:cNvSpPr txBox="1"/>
            <p:nvPr/>
          </p:nvSpPr>
          <p:spPr>
            <a:xfrm>
              <a:off x="874529" y="1966193"/>
              <a:ext cx="7420084" cy="68454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80"/>
                </a:lnSpc>
              </a:pPr>
              <a:r>
                <a:rPr lang="en-US" sz="7200" b="1" dirty="0" err="1">
                  <a:solidFill>
                    <a:srgbClr val="2C2C3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超過</a:t>
              </a:r>
              <a:endParaRPr lang="en-US" sz="7200" b="1" dirty="0">
                <a:solidFill>
                  <a:srgbClr val="2C2C31"/>
                </a:solidFill>
                <a:latin typeface="League Spartan"/>
                <a:ea typeface="League Spartan"/>
                <a:cs typeface="League Spartan"/>
                <a:sym typeface="League Spartan"/>
              </a:endParaRPr>
            </a:p>
            <a:p>
              <a:pPr algn="ctr">
                <a:lnSpc>
                  <a:spcPts val="10080"/>
                </a:lnSpc>
              </a:pPr>
              <a:r>
                <a:rPr lang="en-US" sz="7200" b="1" dirty="0">
                  <a:solidFill>
                    <a:srgbClr val="ED0B1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8000+</a:t>
              </a:r>
            </a:p>
            <a:p>
              <a:pPr algn="ctr">
                <a:lnSpc>
                  <a:spcPts val="10080"/>
                </a:lnSpc>
              </a:pPr>
              <a:r>
                <a:rPr lang="en-US" sz="7200" b="1" dirty="0" err="1">
                  <a:solidFill>
                    <a:srgbClr val="2C2C3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不同產品規格</a:t>
              </a:r>
              <a:endParaRPr lang="en-US" sz="7200" b="1" dirty="0">
                <a:solidFill>
                  <a:srgbClr val="2C2C31"/>
                </a:solidFill>
                <a:latin typeface="League Spartan"/>
                <a:ea typeface="League Spartan"/>
                <a:cs typeface="League Spartan"/>
                <a:sym typeface="League Spartan"/>
              </a:endParaRPr>
            </a:p>
            <a:p>
              <a:pPr algn="ctr">
                <a:lnSpc>
                  <a:spcPts val="10080"/>
                </a:lnSpc>
              </a:pPr>
              <a:r>
                <a:rPr lang="en-US" sz="7200" b="1" dirty="0">
                  <a:solidFill>
                    <a:srgbClr val="FF0000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4</a:t>
              </a:r>
              <a:r>
                <a:rPr lang="zh-TW" altLang="en-US" sz="7200" b="1" dirty="0">
                  <a:solidFill>
                    <a:srgbClr val="FF0000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項專利</a:t>
              </a:r>
              <a:endParaRPr lang="en-US" sz="7200" b="1" dirty="0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4958211" y="334102"/>
            <a:ext cx="2989560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股票代號：4570</a:t>
            </a:r>
          </a:p>
        </p:txBody>
      </p:sp>
      <p:sp>
        <p:nvSpPr>
          <p:cNvPr id="31" name="AutoShape 31"/>
          <p:cNvSpPr/>
          <p:nvPr/>
        </p:nvSpPr>
        <p:spPr>
          <a:xfrm>
            <a:off x="11069402" y="631599"/>
            <a:ext cx="3491487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77" y="0"/>
            <a:ext cx="3265334" cy="10287000"/>
            <a:chOff x="0" y="0"/>
            <a:chExt cx="505886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886" cy="1593725"/>
            </a:xfrm>
            <a:custGeom>
              <a:avLst/>
              <a:gdLst/>
              <a:ahLst/>
              <a:cxnLst/>
              <a:rect l="l" t="t" r="r" b="b"/>
              <a:pathLst>
                <a:path w="505886" h="1593725">
                  <a:moveTo>
                    <a:pt x="0" y="0"/>
                  </a:moveTo>
                  <a:lnTo>
                    <a:pt x="505886" y="0"/>
                  </a:lnTo>
                  <a:lnTo>
                    <a:pt x="505886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>
                <a:alphaModFix amt="14000"/>
              </a:blip>
              <a:stretch>
                <a:fillRect l="-65203" r="-30735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3278511" cy="10287000"/>
            <a:chOff x="0" y="0"/>
            <a:chExt cx="863476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63476" cy="2709333"/>
            </a:xfrm>
            <a:custGeom>
              <a:avLst/>
              <a:gdLst/>
              <a:ahLst/>
              <a:cxnLst/>
              <a:rect l="l" t="t" r="r" b="b"/>
              <a:pathLst>
                <a:path w="863476" h="2709333">
                  <a:moveTo>
                    <a:pt x="0" y="0"/>
                  </a:moveTo>
                  <a:lnTo>
                    <a:pt x="863476" y="0"/>
                  </a:lnTo>
                  <a:lnTo>
                    <a:pt x="86347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C2C3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47625"/>
              <a:ext cx="863476" cy="2661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1028700"/>
            <a:ext cx="5446745" cy="8229600"/>
            <a:chOff x="0" y="0"/>
            <a:chExt cx="1434534" cy="2167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34534" cy="2167467"/>
            </a:xfrm>
            <a:custGeom>
              <a:avLst/>
              <a:gdLst/>
              <a:ahLst/>
              <a:cxnLst/>
              <a:rect l="l" t="t" r="r" b="b"/>
              <a:pathLst>
                <a:path w="1434534" h="2167467">
                  <a:moveTo>
                    <a:pt x="0" y="0"/>
                  </a:moveTo>
                  <a:lnTo>
                    <a:pt x="1434534" y="0"/>
                  </a:lnTo>
                  <a:lnTo>
                    <a:pt x="1434534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AB222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47625"/>
              <a:ext cx="1434534" cy="21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026826" y="4164740"/>
            <a:ext cx="1450492" cy="74846"/>
            <a:chOff x="0" y="0"/>
            <a:chExt cx="257950" cy="133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7950" cy="13310"/>
            </a:xfrm>
            <a:custGeom>
              <a:avLst/>
              <a:gdLst/>
              <a:ahLst/>
              <a:cxnLst/>
              <a:rect l="l" t="t" r="r" b="b"/>
              <a:pathLst>
                <a:path w="257950" h="13310">
                  <a:moveTo>
                    <a:pt x="0" y="0"/>
                  </a:moveTo>
                  <a:lnTo>
                    <a:pt x="257950" y="0"/>
                  </a:lnTo>
                  <a:lnTo>
                    <a:pt x="257950" y="13310"/>
                  </a:lnTo>
                  <a:lnTo>
                    <a:pt x="0" y="133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47625"/>
              <a:ext cx="257950" cy="13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828019" y="2350965"/>
            <a:ext cx="3848107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6599" b="1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主要產品</a:t>
            </a:r>
            <a:endParaRPr lang="en-US" sz="6599" b="1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4800"/>
              </a:lnSpc>
            </a:pPr>
            <a:r>
              <a:rPr lang="en-US" sz="4000" b="1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示意圖</a:t>
            </a:r>
            <a:endParaRPr lang="en-US" sz="4000" b="1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828019" y="4844468"/>
            <a:ext cx="4136081" cy="3376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鐵套、和尚頭</a:t>
            </a:r>
            <a:r>
              <a:rPr lang="en-US" sz="31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、</a:t>
            </a:r>
          </a:p>
          <a:p>
            <a:pPr algn="l">
              <a:lnSpc>
                <a:spcPts val="4479"/>
              </a:lnSpc>
            </a:pPr>
            <a:r>
              <a:rPr lang="en-US" sz="31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三角架、正機、副機、李仔串、惰桿、拉桿、側拉桿、平均桿</a:t>
            </a:r>
            <a:r>
              <a:rPr lang="en-US" sz="31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、</a:t>
            </a:r>
          </a:p>
          <a:p>
            <a:pPr algn="l">
              <a:lnSpc>
                <a:spcPts val="4479"/>
              </a:lnSpc>
            </a:pPr>
            <a:r>
              <a:rPr lang="en-US" sz="31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中心拉桿</a:t>
            </a:r>
            <a:r>
              <a:rPr lang="en-US" sz="31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…等</a:t>
            </a:r>
          </a:p>
          <a:p>
            <a:pPr algn="l">
              <a:lnSpc>
                <a:spcPts val="4479"/>
              </a:lnSpc>
            </a:pPr>
            <a:endParaRPr lang="en-US" sz="31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6921063" y="9613425"/>
            <a:ext cx="6718701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Freeform 16"/>
          <p:cNvSpPr/>
          <p:nvPr/>
        </p:nvSpPr>
        <p:spPr>
          <a:xfrm>
            <a:off x="329497" y="272219"/>
            <a:ext cx="1337097" cy="590203"/>
          </a:xfrm>
          <a:custGeom>
            <a:avLst/>
            <a:gdLst/>
            <a:ahLst/>
            <a:cxnLst/>
            <a:rect l="l" t="t" r="r" b="b"/>
            <a:pathLst>
              <a:path w="1337097" h="590203">
                <a:moveTo>
                  <a:pt x="0" y="0"/>
                </a:moveTo>
                <a:lnTo>
                  <a:pt x="1337097" y="0"/>
                </a:lnTo>
                <a:lnTo>
                  <a:pt x="1337097" y="590203"/>
                </a:lnTo>
                <a:lnTo>
                  <a:pt x="0" y="5902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921063" y="1776517"/>
            <a:ext cx="10738730" cy="7319913"/>
          </a:xfrm>
          <a:custGeom>
            <a:avLst/>
            <a:gdLst/>
            <a:ahLst/>
            <a:cxnLst/>
            <a:rect l="l" t="t" r="r" b="b"/>
            <a:pathLst>
              <a:path w="10738730" h="7319913">
                <a:moveTo>
                  <a:pt x="0" y="0"/>
                </a:moveTo>
                <a:lnTo>
                  <a:pt x="10738730" y="0"/>
                </a:lnTo>
                <a:lnTo>
                  <a:pt x="10738730" y="7319913"/>
                </a:lnTo>
                <a:lnTo>
                  <a:pt x="0" y="73199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4958211" y="334102"/>
            <a:ext cx="2989560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股票代號：4570</a:t>
            </a:r>
          </a:p>
        </p:txBody>
      </p:sp>
      <p:sp>
        <p:nvSpPr>
          <p:cNvPr id="19" name="AutoShape 19"/>
          <p:cNvSpPr/>
          <p:nvPr/>
        </p:nvSpPr>
        <p:spPr>
          <a:xfrm>
            <a:off x="11069402" y="631599"/>
            <a:ext cx="3491487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77" y="0"/>
            <a:ext cx="3265334" cy="10287000"/>
            <a:chOff x="0" y="0"/>
            <a:chExt cx="505886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886" cy="1593725"/>
            </a:xfrm>
            <a:custGeom>
              <a:avLst/>
              <a:gdLst/>
              <a:ahLst/>
              <a:cxnLst/>
              <a:rect l="l" t="t" r="r" b="b"/>
              <a:pathLst>
                <a:path w="505886" h="1593725">
                  <a:moveTo>
                    <a:pt x="0" y="0"/>
                  </a:moveTo>
                  <a:lnTo>
                    <a:pt x="505886" y="0"/>
                  </a:lnTo>
                  <a:lnTo>
                    <a:pt x="505886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>
                <a:alphaModFix amt="14000"/>
              </a:blip>
              <a:stretch>
                <a:fillRect l="-65203" r="-30735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3278511" cy="10287000"/>
            <a:chOff x="0" y="0"/>
            <a:chExt cx="863476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63476" cy="2709333"/>
            </a:xfrm>
            <a:custGeom>
              <a:avLst/>
              <a:gdLst/>
              <a:ahLst/>
              <a:cxnLst/>
              <a:rect l="l" t="t" r="r" b="b"/>
              <a:pathLst>
                <a:path w="863476" h="2709333">
                  <a:moveTo>
                    <a:pt x="0" y="0"/>
                  </a:moveTo>
                  <a:lnTo>
                    <a:pt x="863476" y="0"/>
                  </a:lnTo>
                  <a:lnTo>
                    <a:pt x="86347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C2C3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47625"/>
              <a:ext cx="863476" cy="2661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43000" y="1104900"/>
            <a:ext cx="4533900" cy="7543800"/>
            <a:chOff x="0" y="0"/>
            <a:chExt cx="1434534" cy="2167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34534" cy="2167467"/>
            </a:xfrm>
            <a:custGeom>
              <a:avLst/>
              <a:gdLst/>
              <a:ahLst/>
              <a:cxnLst/>
              <a:rect l="l" t="t" r="r" b="b"/>
              <a:pathLst>
                <a:path w="1434534" h="2167467">
                  <a:moveTo>
                    <a:pt x="0" y="0"/>
                  </a:moveTo>
                  <a:lnTo>
                    <a:pt x="1434534" y="0"/>
                  </a:lnTo>
                  <a:lnTo>
                    <a:pt x="1434534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AB222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47625"/>
              <a:ext cx="1434534" cy="21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722807" y="4168970"/>
            <a:ext cx="1450492" cy="74846"/>
            <a:chOff x="0" y="0"/>
            <a:chExt cx="257950" cy="133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7950" cy="13310"/>
            </a:xfrm>
            <a:custGeom>
              <a:avLst/>
              <a:gdLst/>
              <a:ahLst/>
              <a:cxnLst/>
              <a:rect l="l" t="t" r="r" b="b"/>
              <a:pathLst>
                <a:path w="257950" h="13310">
                  <a:moveTo>
                    <a:pt x="0" y="0"/>
                  </a:moveTo>
                  <a:lnTo>
                    <a:pt x="257950" y="0"/>
                  </a:lnTo>
                  <a:lnTo>
                    <a:pt x="257950" y="13310"/>
                  </a:lnTo>
                  <a:lnTo>
                    <a:pt x="0" y="133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47625"/>
              <a:ext cx="257950" cy="13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524000" y="2372687"/>
            <a:ext cx="3848107" cy="162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9"/>
              </a:lnSpc>
            </a:pPr>
            <a:r>
              <a:rPr lang="zh-TW" altLang="en-US" sz="6599" b="1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次</a:t>
            </a:r>
            <a:r>
              <a:rPr lang="en-US" sz="6599" b="1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要產品</a:t>
            </a:r>
            <a:endParaRPr lang="en-US" sz="6599" b="1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4800"/>
              </a:lnSpc>
            </a:pPr>
            <a:r>
              <a:rPr lang="en-US" sz="4000" b="1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示意圖</a:t>
            </a:r>
            <a:endParaRPr lang="en-US" sz="4000" b="1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6921063" y="9613425"/>
            <a:ext cx="6718701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Freeform 16"/>
          <p:cNvSpPr/>
          <p:nvPr/>
        </p:nvSpPr>
        <p:spPr>
          <a:xfrm>
            <a:off x="329497" y="272219"/>
            <a:ext cx="1337097" cy="590203"/>
          </a:xfrm>
          <a:custGeom>
            <a:avLst/>
            <a:gdLst/>
            <a:ahLst/>
            <a:cxnLst/>
            <a:rect l="l" t="t" r="r" b="b"/>
            <a:pathLst>
              <a:path w="1337097" h="590203">
                <a:moveTo>
                  <a:pt x="0" y="0"/>
                </a:moveTo>
                <a:lnTo>
                  <a:pt x="1337097" y="0"/>
                </a:lnTo>
                <a:lnTo>
                  <a:pt x="1337097" y="590203"/>
                </a:lnTo>
                <a:lnTo>
                  <a:pt x="0" y="5902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4958211" y="334102"/>
            <a:ext cx="2989560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股票代號：4570</a:t>
            </a:r>
          </a:p>
        </p:txBody>
      </p:sp>
      <p:sp>
        <p:nvSpPr>
          <p:cNvPr id="19" name="AutoShape 19"/>
          <p:cNvSpPr/>
          <p:nvPr/>
        </p:nvSpPr>
        <p:spPr>
          <a:xfrm>
            <a:off x="11069402" y="631599"/>
            <a:ext cx="3491487" cy="0"/>
          </a:xfrm>
          <a:prstGeom prst="line">
            <a:avLst/>
          </a:prstGeom>
          <a:ln w="19050" cap="flat">
            <a:solidFill>
              <a:srgbClr val="AB222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TextBox 13"/>
          <p:cNvSpPr txBox="1"/>
          <p:nvPr/>
        </p:nvSpPr>
        <p:spPr>
          <a:xfrm>
            <a:off x="1524000" y="4991776"/>
            <a:ext cx="3848107" cy="96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9"/>
              </a:lnSpc>
            </a:pPr>
            <a:r>
              <a:rPr lang="zh-TW" altLang="en-US" sz="5400" b="1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異業合作</a:t>
            </a:r>
            <a:endParaRPr lang="en-US" sz="3200" b="1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E7E39C44-6252-469C-B4E6-CEC66F0FDC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090775"/>
              </p:ext>
            </p:extLst>
          </p:nvPr>
        </p:nvGraphicFramePr>
        <p:xfrm>
          <a:off x="6649483" y="2331208"/>
          <a:ext cx="5275538" cy="48059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8503">
                  <a:extLst>
                    <a:ext uri="{9D8B030D-6E8A-4147-A177-3AD203B41FA5}">
                      <a16:colId xmlns:a16="http://schemas.microsoft.com/office/drawing/2014/main" val="1223109130"/>
                    </a:ext>
                  </a:extLst>
                </a:gridCol>
                <a:gridCol w="1911776">
                  <a:extLst>
                    <a:ext uri="{9D8B030D-6E8A-4147-A177-3AD203B41FA5}">
                      <a16:colId xmlns:a16="http://schemas.microsoft.com/office/drawing/2014/main" val="3482414643"/>
                    </a:ext>
                  </a:extLst>
                </a:gridCol>
                <a:gridCol w="2245259">
                  <a:extLst>
                    <a:ext uri="{9D8B030D-6E8A-4147-A177-3AD203B41FA5}">
                      <a16:colId xmlns:a16="http://schemas.microsoft.com/office/drawing/2014/main" val="4131585113"/>
                    </a:ext>
                  </a:extLst>
                </a:gridCol>
              </a:tblGrid>
              <a:tr h="1225119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 u="none" strike="noStrike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避震器</a:t>
                      </a:r>
                      <a:endParaRPr lang="zh-TW" altLang="en-US" sz="16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317" marR="4317" marT="431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Shock Absorber</a:t>
                      </a:r>
                      <a:endParaRPr lang="en-US" sz="16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317" marR="4317" marT="431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2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317" marR="4317" marT="431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7929947"/>
                  </a:ext>
                </a:extLst>
              </a:tr>
              <a:tr h="114712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避震器上座</a:t>
                      </a:r>
                      <a:endParaRPr lang="zh-TW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317" marR="4317" marT="431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Strut Mount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317" marR="4317" marT="431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317" marR="4317" marT="431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4348762"/>
                  </a:ext>
                </a:extLst>
              </a:tr>
              <a:tr h="122050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引擎腳</a:t>
                      </a:r>
                      <a:endParaRPr lang="zh-TW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317" marR="4317" marT="431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Engine Mount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317" marR="4317" marT="431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317" marR="4317" marT="431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1654670"/>
                  </a:ext>
                </a:extLst>
              </a:tr>
              <a:tr h="121316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輪轂</a:t>
                      </a:r>
                      <a:endParaRPr lang="zh-TW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317" marR="4317" marT="431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Wheel Hub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317" marR="4317" marT="431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317" marR="4317" marT="431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1728456"/>
                  </a:ext>
                </a:extLst>
              </a:tr>
            </a:tbl>
          </a:graphicData>
        </a:graphic>
      </p:graphicFrame>
      <p:graphicFrame>
        <p:nvGraphicFramePr>
          <p:cNvPr id="23" name="表格 22">
            <a:extLst>
              <a:ext uri="{FF2B5EF4-FFF2-40B4-BE49-F238E27FC236}">
                <a16:creationId xmlns:a16="http://schemas.microsoft.com/office/drawing/2014/main" id="{13DE5922-E8A5-488D-B7A7-39DF76796B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058868"/>
              </p:ext>
            </p:extLst>
          </p:nvPr>
        </p:nvGraphicFramePr>
        <p:xfrm>
          <a:off x="11925021" y="2331208"/>
          <a:ext cx="4851679" cy="35997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7935">
                  <a:extLst>
                    <a:ext uri="{9D8B030D-6E8A-4147-A177-3AD203B41FA5}">
                      <a16:colId xmlns:a16="http://schemas.microsoft.com/office/drawing/2014/main" val="1329316928"/>
                    </a:ext>
                  </a:extLst>
                </a:gridCol>
                <a:gridCol w="1697380">
                  <a:extLst>
                    <a:ext uri="{9D8B030D-6E8A-4147-A177-3AD203B41FA5}">
                      <a16:colId xmlns:a16="http://schemas.microsoft.com/office/drawing/2014/main" val="3288861224"/>
                    </a:ext>
                  </a:extLst>
                </a:gridCol>
                <a:gridCol w="2086364">
                  <a:extLst>
                    <a:ext uri="{9D8B030D-6E8A-4147-A177-3AD203B41FA5}">
                      <a16:colId xmlns:a16="http://schemas.microsoft.com/office/drawing/2014/main" val="3626143169"/>
                    </a:ext>
                  </a:extLst>
                </a:gridCol>
              </a:tblGrid>
              <a:tr h="122052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傳動半軸</a:t>
                      </a:r>
                      <a:endParaRPr lang="zh-TW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317" marR="4317" marT="431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CV Joint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317" marR="4317" marT="431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317" marR="4317" marT="431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5185599"/>
                  </a:ext>
                </a:extLst>
              </a:tr>
              <a:tr h="115409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傳動半軸</a:t>
                      </a:r>
                      <a:endParaRPr lang="en-US" altLang="zh-TW" sz="1600" b="1" u="none" strike="noStrike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fontAlgn="ctr"/>
                      <a:r>
                        <a:rPr lang="zh-TW" altLang="en-US" sz="16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防塵套</a:t>
                      </a:r>
                      <a:endParaRPr lang="zh-TW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317" marR="4317" marT="431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CV Joint Boot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317" marR="4317" marT="431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317" marR="4317" marT="431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2770365"/>
                  </a:ext>
                </a:extLst>
              </a:tr>
              <a:tr h="122511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剎車片</a:t>
                      </a:r>
                      <a:endParaRPr lang="zh-TW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317" marR="4317" marT="431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Brake Pad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317" marR="4317" marT="431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317" marR="4317" marT="431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9203934"/>
                  </a:ext>
                </a:extLst>
              </a:tr>
            </a:tbl>
          </a:graphicData>
        </a:graphic>
      </p:graphicFrame>
      <p:grpSp>
        <p:nvGrpSpPr>
          <p:cNvPr id="24" name="群組 23">
            <a:extLst>
              <a:ext uri="{FF2B5EF4-FFF2-40B4-BE49-F238E27FC236}">
                <a16:creationId xmlns:a16="http://schemas.microsoft.com/office/drawing/2014/main" id="{954E54BA-168D-44CA-A573-CA3D03705BD5}"/>
              </a:ext>
            </a:extLst>
          </p:cNvPr>
          <p:cNvGrpSpPr/>
          <p:nvPr/>
        </p:nvGrpSpPr>
        <p:grpSpPr>
          <a:xfrm>
            <a:off x="9698856" y="2407631"/>
            <a:ext cx="2178956" cy="4649723"/>
            <a:chOff x="4525918" y="1721899"/>
            <a:chExt cx="2178956" cy="4649723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D2E3235B-62ED-425C-BA89-97CB6229C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3675" y="1721899"/>
              <a:ext cx="2161199" cy="1030178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25EDF655-3F4C-4E43-B4DB-2AE303F1C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5918" y="3040337"/>
              <a:ext cx="2160000" cy="807939"/>
            </a:xfrm>
            <a:prstGeom prst="rect">
              <a:avLst/>
            </a:prstGeom>
          </p:spPr>
        </p:pic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2E773A19-1AEB-4D8F-82E2-5249CBC31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54392" y="4038722"/>
              <a:ext cx="1363381" cy="1128083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CC8349B3-4414-4605-A3DA-1E73A8E4A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95871" y="5243538"/>
              <a:ext cx="1480421" cy="1128084"/>
            </a:xfrm>
            <a:prstGeom prst="rect">
              <a:avLst/>
            </a:prstGeom>
          </p:spPr>
        </p:pic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113CDE97-8E08-4643-BB3B-B20D5E835EE4}"/>
              </a:ext>
            </a:extLst>
          </p:cNvPr>
          <p:cNvGrpSpPr/>
          <p:nvPr/>
        </p:nvGrpSpPr>
        <p:grpSpPr>
          <a:xfrm>
            <a:off x="9807212" y="2462857"/>
            <a:ext cx="6917556" cy="5507519"/>
            <a:chOff x="4616661" y="1703793"/>
            <a:chExt cx="6917556" cy="5507519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0E9AF818-2640-4C2B-9C32-B5C3748A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42661" y="1703793"/>
              <a:ext cx="1980000" cy="1064600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E39323CC-12FF-45D8-8BA7-F028FF26F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51410" y="2915565"/>
              <a:ext cx="1980000" cy="988345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BCC8A5FD-D2C6-4153-B7D5-5BD6084A0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554217" y="4074934"/>
              <a:ext cx="1980000" cy="1087059"/>
            </a:xfrm>
            <a:prstGeom prst="rect">
              <a:avLst/>
            </a:prstGeom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8CF1D374-890C-4C0C-BE68-00B4D86EE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16661" y="6748225"/>
              <a:ext cx="1980000" cy="463087"/>
            </a:xfrm>
            <a:prstGeom prst="rect">
              <a:avLst/>
            </a:prstGeom>
          </p:spPr>
        </p:pic>
      </p:grpSp>
      <p:graphicFrame>
        <p:nvGraphicFramePr>
          <p:cNvPr id="34" name="表格 33">
            <a:extLst>
              <a:ext uri="{FF2B5EF4-FFF2-40B4-BE49-F238E27FC236}">
                <a16:creationId xmlns:a16="http://schemas.microsoft.com/office/drawing/2014/main" id="{A9744CEB-2A64-4510-8143-AC085B3CE9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712848"/>
              </p:ext>
            </p:extLst>
          </p:nvPr>
        </p:nvGraphicFramePr>
        <p:xfrm>
          <a:off x="11925021" y="5925227"/>
          <a:ext cx="4851679" cy="11946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7935">
                  <a:extLst>
                    <a:ext uri="{9D8B030D-6E8A-4147-A177-3AD203B41FA5}">
                      <a16:colId xmlns:a16="http://schemas.microsoft.com/office/drawing/2014/main" val="4005369213"/>
                    </a:ext>
                  </a:extLst>
                </a:gridCol>
                <a:gridCol w="1697380">
                  <a:extLst>
                    <a:ext uri="{9D8B030D-6E8A-4147-A177-3AD203B41FA5}">
                      <a16:colId xmlns:a16="http://schemas.microsoft.com/office/drawing/2014/main" val="390904559"/>
                    </a:ext>
                  </a:extLst>
                </a:gridCol>
                <a:gridCol w="2086364">
                  <a:extLst>
                    <a:ext uri="{9D8B030D-6E8A-4147-A177-3AD203B41FA5}">
                      <a16:colId xmlns:a16="http://schemas.microsoft.com/office/drawing/2014/main" val="2953391720"/>
                    </a:ext>
                  </a:extLst>
                </a:gridCol>
              </a:tblGrid>
              <a:tr h="119464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剎車盤</a:t>
                      </a:r>
                      <a:endParaRPr lang="zh-TW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317" marR="4317" marT="431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Brake Rotor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317" marR="4317" marT="431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317" marR="4317" marT="431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0895017"/>
                  </a:ext>
                </a:extLst>
              </a:tr>
            </a:tbl>
          </a:graphicData>
        </a:graphic>
      </p:graphicFrame>
      <p:graphicFrame>
        <p:nvGraphicFramePr>
          <p:cNvPr id="35" name="表格 34">
            <a:extLst>
              <a:ext uri="{FF2B5EF4-FFF2-40B4-BE49-F238E27FC236}">
                <a16:creationId xmlns:a16="http://schemas.microsoft.com/office/drawing/2014/main" id="{8E65E167-49DF-4E34-8A35-B4E27627F8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712878"/>
              </p:ext>
            </p:extLst>
          </p:nvPr>
        </p:nvGraphicFramePr>
        <p:xfrm>
          <a:off x="6649483" y="7133184"/>
          <a:ext cx="5275538" cy="10875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4116">
                  <a:extLst>
                    <a:ext uri="{9D8B030D-6E8A-4147-A177-3AD203B41FA5}">
                      <a16:colId xmlns:a16="http://schemas.microsoft.com/office/drawing/2014/main" val="3915345890"/>
                    </a:ext>
                  </a:extLst>
                </a:gridCol>
                <a:gridCol w="1917576">
                  <a:extLst>
                    <a:ext uri="{9D8B030D-6E8A-4147-A177-3AD203B41FA5}">
                      <a16:colId xmlns:a16="http://schemas.microsoft.com/office/drawing/2014/main" val="1405319648"/>
                    </a:ext>
                  </a:extLst>
                </a:gridCol>
                <a:gridCol w="2243846">
                  <a:extLst>
                    <a:ext uri="{9D8B030D-6E8A-4147-A177-3AD203B41FA5}">
                      <a16:colId xmlns:a16="http://schemas.microsoft.com/office/drawing/2014/main" val="3503877156"/>
                    </a:ext>
                  </a:extLst>
                </a:gridCol>
              </a:tblGrid>
              <a:tr h="108752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方向機</a:t>
                      </a:r>
                      <a:endParaRPr lang="zh-TW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317" marR="4317" marT="431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Rack and Pinion Assembly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317" marR="4317" marT="431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317" marR="4317" marT="431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3579511"/>
                  </a:ext>
                </a:extLst>
              </a:tr>
            </a:tbl>
          </a:graphicData>
        </a:graphic>
      </p:graphicFrame>
      <p:graphicFrame>
        <p:nvGraphicFramePr>
          <p:cNvPr id="36" name="表格 35">
            <a:extLst>
              <a:ext uri="{FF2B5EF4-FFF2-40B4-BE49-F238E27FC236}">
                <a16:creationId xmlns:a16="http://schemas.microsoft.com/office/drawing/2014/main" id="{1CAB4ACD-FD51-40DD-A46C-67576BD9E4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093985"/>
              </p:ext>
            </p:extLst>
          </p:nvPr>
        </p:nvGraphicFramePr>
        <p:xfrm>
          <a:off x="11925020" y="7126273"/>
          <a:ext cx="4851679" cy="1094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7935">
                  <a:extLst>
                    <a:ext uri="{9D8B030D-6E8A-4147-A177-3AD203B41FA5}">
                      <a16:colId xmlns:a16="http://schemas.microsoft.com/office/drawing/2014/main" val="4005369213"/>
                    </a:ext>
                  </a:extLst>
                </a:gridCol>
                <a:gridCol w="1697380">
                  <a:extLst>
                    <a:ext uri="{9D8B030D-6E8A-4147-A177-3AD203B41FA5}">
                      <a16:colId xmlns:a16="http://schemas.microsoft.com/office/drawing/2014/main" val="390904559"/>
                    </a:ext>
                  </a:extLst>
                </a:gridCol>
                <a:gridCol w="2086364">
                  <a:extLst>
                    <a:ext uri="{9D8B030D-6E8A-4147-A177-3AD203B41FA5}">
                      <a16:colId xmlns:a16="http://schemas.microsoft.com/office/drawing/2014/main" val="2953391720"/>
                    </a:ext>
                  </a:extLst>
                </a:gridCol>
              </a:tblGrid>
              <a:tr h="1094432">
                <a:tc>
                  <a:txBody>
                    <a:bodyPr/>
                    <a:lstStyle/>
                    <a:p>
                      <a:pPr algn="ctr" fontAlgn="ctr"/>
                      <a:endParaRPr lang="zh-TW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317" marR="4317" marT="431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317" marR="4317" marT="431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317" marR="4317" marT="4317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0895017"/>
                  </a:ext>
                </a:extLst>
              </a:tr>
            </a:tbl>
          </a:graphicData>
        </a:graphic>
      </p:graphicFrame>
      <p:pic>
        <p:nvPicPr>
          <p:cNvPr id="37" name="圖片 36">
            <a:extLst>
              <a:ext uri="{FF2B5EF4-FFF2-40B4-BE49-F238E27FC236}">
                <a16:creationId xmlns:a16="http://schemas.microsoft.com/office/drawing/2014/main" id="{89CD61A6-3A81-43FC-ACF3-8D4B917CE61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7284"/>
          <a:stretch/>
        </p:blipFill>
        <p:spPr>
          <a:xfrm>
            <a:off x="15245914" y="5966174"/>
            <a:ext cx="1155657" cy="112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10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2352</TotalTime>
  <Words>947</Words>
  <Application>Microsoft Office PowerPoint</Application>
  <PresentationFormat>自訂</PresentationFormat>
  <Paragraphs>384</Paragraphs>
  <Slides>25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7" baseType="lpstr">
      <vt:lpstr>微軟正黑體</vt:lpstr>
      <vt:lpstr>League Spartan</vt:lpstr>
      <vt:lpstr>Poppins</vt:lpstr>
      <vt:lpstr>Calibri</vt:lpstr>
      <vt:lpstr>新細明體</vt:lpstr>
      <vt:lpstr>標楷體</vt:lpstr>
      <vt:lpstr>Noto Sans T Chinese</vt:lpstr>
      <vt:lpstr>Wingdings</vt:lpstr>
      <vt:lpstr>Noto Sans T Chinese Bold</vt:lpstr>
      <vt:lpstr>Arial</vt:lpstr>
      <vt:lpstr>Office Theme</vt:lpstr>
      <vt:lpstr>Worksheet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1122 法說會</dc:title>
  <dc:creator>JASON</dc:creator>
  <cp:lastModifiedBy>JASON</cp:lastModifiedBy>
  <cp:revision>57</cp:revision>
  <dcterms:created xsi:type="dcterms:W3CDTF">2006-08-16T00:00:00Z</dcterms:created>
  <dcterms:modified xsi:type="dcterms:W3CDTF">2025-09-25T01:20:45Z</dcterms:modified>
  <dc:identifier>DAGWyWSF90M</dc:identifier>
</cp:coreProperties>
</file>